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79" r:id="rId8"/>
    <p:sldId id="280" r:id="rId9"/>
    <p:sldId id="281" r:id="rId10"/>
    <p:sldId id="293" r:id="rId11"/>
    <p:sldId id="284" r:id="rId12"/>
    <p:sldId id="292" r:id="rId13"/>
    <p:sldId id="257" r:id="rId14"/>
    <p:sldId id="269" r:id="rId15"/>
    <p:sldId id="283" r:id="rId16"/>
    <p:sldId id="267" r:id="rId17"/>
    <p:sldId id="286" r:id="rId18"/>
    <p:sldId id="287" r:id="rId19"/>
    <p:sldId id="268" r:id="rId20"/>
    <p:sldId id="258" r:id="rId21"/>
    <p:sldId id="259" r:id="rId22"/>
    <p:sldId id="260" r:id="rId23"/>
    <p:sldId id="261" r:id="rId24"/>
    <p:sldId id="262" r:id="rId25"/>
    <p:sldId id="263" r:id="rId26"/>
    <p:sldId id="264" r:id="rId27"/>
    <p:sldId id="265" r:id="rId28"/>
    <p:sldId id="282" r:id="rId29"/>
    <p:sldId id="285" r:id="rId30"/>
    <p:sldId id="288" r:id="rId31"/>
    <p:sldId id="289" r:id="rId32"/>
    <p:sldId id="290" r:id="rId33"/>
    <p:sldId id="291" r:id="rId34"/>
    <p:sldId id="294" r:id="rId35"/>
    <p:sldId id="295" r:id="rId36"/>
    <p:sldId id="296" r:id="rId37"/>
    <p:sldId id="271" r:id="rId38"/>
    <p:sldId id="273" r:id="rId39"/>
    <p:sldId id="26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sorterViewPr>
    <p:cViewPr>
      <p:scale>
        <a:sx n="100" d="100"/>
        <a:sy n="100" d="100"/>
      </p:scale>
      <p:origin x="0" y="3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CAF8A-3739-46B2-8D3E-2F4572FD8034}" type="datetimeFigureOut">
              <a:rPr lang="en-US" smtClean="0"/>
              <a:pPr/>
              <a:t>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292074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CAF8A-3739-46B2-8D3E-2F4572FD8034}" type="datetimeFigureOut">
              <a:rPr lang="en-US" smtClean="0"/>
              <a:pPr/>
              <a:t>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188503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CAF8A-3739-46B2-8D3E-2F4572FD8034}" type="datetimeFigureOut">
              <a:rPr lang="en-US" smtClean="0"/>
              <a:pPr/>
              <a:t>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118105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Bookman Old Styl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atin typeface="Bookman Old Style" pitchFamily="18" charset="0"/>
              </a:defRPr>
            </a:lvl1pPr>
            <a:lvl2pPr marL="742950" indent="-285750">
              <a:buFont typeface="Wingdings" pitchFamily="2" charset="2"/>
              <a:buChar char="Ø"/>
              <a:defRPr sz="2800">
                <a:latin typeface="Bookman Old Style" pitchFamily="18" charset="0"/>
              </a:defRPr>
            </a:lvl2pPr>
            <a:lvl3pPr marL="1143000" indent="-228600">
              <a:buFont typeface="Wingdings" pitchFamily="2" charset="2"/>
              <a:buChar char="Ø"/>
              <a:defRPr sz="2800">
                <a:latin typeface="Bookman Old Style" pitchFamily="18" charset="0"/>
              </a:defRPr>
            </a:lvl3pPr>
            <a:lvl4pPr marL="1600200" indent="-228600">
              <a:buFont typeface="Wingdings" pitchFamily="2" charset="2"/>
              <a:buChar char="Ø"/>
              <a:defRPr sz="2800">
                <a:latin typeface="Bookman Old Style" pitchFamily="18" charset="0"/>
              </a:defRPr>
            </a:lvl4pPr>
            <a:lvl5pPr marL="2057400" indent="-228600">
              <a:buFont typeface="Wingdings" pitchFamily="2" charset="2"/>
              <a:buChar char="Ø"/>
              <a:defRPr sz="2800">
                <a:latin typeface="Bookman Old Style"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3CAF8A-3739-46B2-8D3E-2F4572FD8034}" type="datetimeFigureOut">
              <a:rPr lang="en-US" smtClean="0"/>
              <a:pPr/>
              <a:t>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350894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3CAF8A-3739-46B2-8D3E-2F4572FD8034}" type="datetimeFigureOut">
              <a:rPr lang="en-US" smtClean="0"/>
              <a:pPr/>
              <a:t>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303467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CAF8A-3739-46B2-8D3E-2F4572FD8034}" type="datetimeFigureOut">
              <a:rPr lang="en-US" smtClean="0"/>
              <a:pPr/>
              <a:t>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77243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CAF8A-3739-46B2-8D3E-2F4572FD8034}" type="datetimeFigureOut">
              <a:rPr lang="en-US" smtClean="0"/>
              <a:pPr/>
              <a:t>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154951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CAF8A-3739-46B2-8D3E-2F4572FD8034}" type="datetimeFigureOut">
              <a:rPr lang="en-US" smtClean="0"/>
              <a:pPr/>
              <a:t>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214734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CAF8A-3739-46B2-8D3E-2F4572FD8034}" type="datetimeFigureOut">
              <a:rPr lang="en-US" smtClean="0"/>
              <a:pPr/>
              <a:t>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254546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CAF8A-3739-46B2-8D3E-2F4572FD8034}" type="datetimeFigureOut">
              <a:rPr lang="en-US" smtClean="0"/>
              <a:pPr/>
              <a:t>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177588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CAF8A-3739-46B2-8D3E-2F4572FD8034}" type="datetimeFigureOut">
              <a:rPr lang="en-US" smtClean="0"/>
              <a:pPr/>
              <a:t>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199550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CAF8A-3739-46B2-8D3E-2F4572FD8034}" type="datetimeFigureOut">
              <a:rPr lang="en-US" smtClean="0"/>
              <a:pPr/>
              <a:t>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C1A4B-61E2-4B23-A56C-24F90BEE5A11}" type="slidenum">
              <a:rPr lang="en-US" smtClean="0"/>
              <a:pPr/>
              <a:t>‹#›</a:t>
            </a:fld>
            <a:endParaRPr lang="en-US" dirty="0"/>
          </a:p>
        </p:txBody>
      </p:sp>
    </p:spTree>
    <p:extLst>
      <p:ext uri="{BB962C8B-B14F-4D97-AF65-F5344CB8AC3E}">
        <p14:creationId xmlns:p14="http://schemas.microsoft.com/office/powerpoint/2010/main" val="160338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0825"/>
            <a:ext cx="7772400" cy="1470025"/>
          </a:xfrm>
        </p:spPr>
        <p:txBody>
          <a:bodyPr/>
          <a:lstStyle/>
          <a:p>
            <a:r>
              <a:rPr lang="en-US" dirty="0" smtClean="0"/>
              <a:t>Systems Analysis</a:t>
            </a:r>
            <a:endParaRPr lang="en-US" dirty="0"/>
          </a:p>
        </p:txBody>
      </p:sp>
      <p:sp>
        <p:nvSpPr>
          <p:cNvPr id="3" name="Subtitle 2"/>
          <p:cNvSpPr>
            <a:spLocks noGrp="1"/>
          </p:cNvSpPr>
          <p:nvPr>
            <p:ph type="subTitle" idx="1"/>
          </p:nvPr>
        </p:nvSpPr>
        <p:spPr>
          <a:xfrm>
            <a:off x="1371600" y="3276600"/>
            <a:ext cx="6400800" cy="1752600"/>
          </a:xfrm>
        </p:spPr>
        <p:txBody>
          <a:bodyPr/>
          <a:lstStyle/>
          <a:p>
            <a:r>
              <a:rPr lang="en-US" dirty="0" smtClean="0"/>
              <a:t>Dr. Vicki </a:t>
            </a:r>
            <a:r>
              <a:rPr lang="en-US" dirty="0" err="1" smtClean="0"/>
              <a:t>Sauter</a:t>
            </a:r>
            <a:r>
              <a:rPr lang="en-US" dirty="0" smtClean="0"/>
              <a:t> and Friends</a:t>
            </a:r>
            <a:endParaRPr lang="en-US" dirty="0" smtClean="0"/>
          </a:p>
          <a:p>
            <a:r>
              <a:rPr lang="en-US" dirty="0" smtClean="0"/>
              <a:t>Professor, Information Systems</a:t>
            </a:r>
          </a:p>
          <a:p>
            <a:r>
              <a:rPr lang="en-US" dirty="0" smtClean="0"/>
              <a:t>University of Missouri Saint Louis</a:t>
            </a:r>
            <a:endParaRPr lang="en-US" dirty="0"/>
          </a:p>
        </p:txBody>
      </p:sp>
      <p:sp>
        <p:nvSpPr>
          <p:cNvPr id="4" name="Rounded Rectangle 3"/>
          <p:cNvSpPr/>
          <p:nvPr/>
        </p:nvSpPr>
        <p:spPr>
          <a:xfrm>
            <a:off x="228600" y="152400"/>
            <a:ext cx="2971800" cy="1524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InfoSys 3810</a:t>
            </a:r>
          </a:p>
          <a:p>
            <a:pPr algn="ctr"/>
            <a:r>
              <a:rPr lang="en-US" sz="3200" dirty="0" smtClean="0"/>
              <a:t>Week Two</a:t>
            </a:r>
          </a:p>
          <a:p>
            <a:pPr algn="ctr"/>
            <a:r>
              <a:rPr lang="en-US" sz="3200" dirty="0" smtClean="0"/>
              <a:t>2013</a:t>
            </a:r>
            <a:endParaRPr lang="en-US" sz="3200" dirty="0"/>
          </a:p>
        </p:txBody>
      </p:sp>
    </p:spTree>
    <p:extLst>
      <p:ext uri="{BB962C8B-B14F-4D97-AF65-F5344CB8AC3E}">
        <p14:creationId xmlns:p14="http://schemas.microsoft.com/office/powerpoint/2010/main" val="3843477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Autofit/>
          </a:bodyPr>
          <a:lstStyle/>
          <a:p>
            <a:r>
              <a:rPr lang="en-US" sz="6000" dirty="0" smtClean="0"/>
              <a:t>Systems Analysis … What is It?</a:t>
            </a:r>
            <a:endParaRPr lang="en-US" sz="6000" dirty="0"/>
          </a:p>
        </p:txBody>
      </p:sp>
    </p:spTree>
    <p:extLst>
      <p:ext uri="{BB962C8B-B14F-4D97-AF65-F5344CB8AC3E}">
        <p14:creationId xmlns:p14="http://schemas.microsoft.com/office/powerpoint/2010/main" val="136399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1143000"/>
          </a:xfrm>
        </p:spPr>
        <p:txBody>
          <a:bodyPr>
            <a:normAutofit fontScale="90000"/>
          </a:bodyPr>
          <a:lstStyle/>
          <a:p>
            <a:r>
              <a:rPr lang="en-US" dirty="0" smtClean="0"/>
              <a:t>Systems Analysis … A Definition </a:t>
            </a:r>
            <a:endParaRPr lang="en-US" dirty="0"/>
          </a:p>
        </p:txBody>
      </p:sp>
      <p:sp>
        <p:nvSpPr>
          <p:cNvPr id="3" name="Content Placeholder 2"/>
          <p:cNvSpPr>
            <a:spLocks noGrp="1"/>
          </p:cNvSpPr>
          <p:nvPr>
            <p:ph idx="1"/>
          </p:nvPr>
        </p:nvSpPr>
        <p:spPr>
          <a:xfrm>
            <a:off x="228600" y="990600"/>
            <a:ext cx="8610600" cy="6096000"/>
          </a:xfrm>
        </p:spPr>
        <p:txBody>
          <a:bodyPr>
            <a:normAutofit fontScale="55000" lnSpcReduction="20000"/>
          </a:bodyPr>
          <a:lstStyle/>
          <a:p>
            <a:r>
              <a:rPr lang="en-US" sz="5100" dirty="0" smtClean="0"/>
              <a:t>Systems Analysis </a:t>
            </a:r>
            <a:r>
              <a:rPr lang="en-US" sz="5100" dirty="0"/>
              <a:t>is an explicit formal inquiry carried out to help someone </a:t>
            </a:r>
            <a:r>
              <a:rPr lang="en-US" sz="5100" dirty="0" smtClean="0"/>
              <a:t>identify </a:t>
            </a:r>
            <a:r>
              <a:rPr lang="en-US" sz="5100" dirty="0"/>
              <a:t>a </a:t>
            </a:r>
            <a:r>
              <a:rPr lang="en-US" sz="5100" dirty="0" smtClean="0"/>
              <a:t>better course of action   and </a:t>
            </a:r>
            <a:r>
              <a:rPr lang="en-US" sz="5100" dirty="0"/>
              <a:t>make a better decision than he might otherwise have made. </a:t>
            </a:r>
            <a:r>
              <a:rPr lang="en-US" sz="5100" dirty="0" smtClean="0"/>
              <a:t>  </a:t>
            </a:r>
          </a:p>
          <a:p>
            <a:pPr lvl="1"/>
            <a:r>
              <a:rPr lang="en-US" sz="5100" dirty="0" smtClean="0"/>
              <a:t>Identification </a:t>
            </a:r>
            <a:r>
              <a:rPr lang="en-US" sz="5100" dirty="0"/>
              <a:t>and re-identification) of </a:t>
            </a:r>
            <a:r>
              <a:rPr lang="en-US" sz="5100" dirty="0" smtClean="0"/>
              <a:t> objectives, constraints, and </a:t>
            </a:r>
            <a:r>
              <a:rPr lang="en-US" sz="5100" dirty="0"/>
              <a:t>alternative courses of </a:t>
            </a:r>
            <a:r>
              <a:rPr lang="en-US" sz="5100" dirty="0" smtClean="0"/>
              <a:t>action</a:t>
            </a:r>
          </a:p>
          <a:p>
            <a:pPr lvl="1"/>
            <a:r>
              <a:rPr lang="en-US" sz="5100" dirty="0" smtClean="0"/>
              <a:t>Enumeration of </a:t>
            </a:r>
            <a:r>
              <a:rPr lang="en-US" sz="5100" dirty="0"/>
              <a:t>the probable </a:t>
            </a:r>
            <a:r>
              <a:rPr lang="en-US" sz="5100" dirty="0" smtClean="0"/>
              <a:t>consequences  of </a:t>
            </a:r>
            <a:r>
              <a:rPr lang="en-US" sz="5100" dirty="0"/>
              <a:t>the alternatives in terms of costs, benefits, </a:t>
            </a:r>
            <a:r>
              <a:rPr lang="en-US" sz="5100" dirty="0" smtClean="0"/>
              <a:t>and risks</a:t>
            </a:r>
          </a:p>
          <a:p>
            <a:pPr lvl="1"/>
            <a:r>
              <a:rPr lang="en-US" sz="5100" dirty="0" smtClean="0"/>
              <a:t>Presentation </a:t>
            </a:r>
            <a:r>
              <a:rPr lang="en-US" sz="5100" dirty="0"/>
              <a:t>of the results in a comparative framework so that the decision maker can make an informed choice from among the </a:t>
            </a:r>
            <a:r>
              <a:rPr lang="en-US" sz="5100" dirty="0" smtClean="0"/>
              <a:t>alternatives</a:t>
            </a:r>
          </a:p>
          <a:p>
            <a:pPr lvl="1"/>
            <a:endParaRPr lang="en-US" sz="5100" dirty="0"/>
          </a:p>
          <a:p>
            <a:pPr lvl="1" algn="r">
              <a:buFont typeface="Times New Roman" pitchFamily="18" charset="0"/>
              <a:buChar char="©"/>
            </a:pPr>
            <a:r>
              <a:rPr lang="en-US" sz="2100" dirty="0" smtClean="0"/>
              <a:t>Principia Cybernetica Web</a:t>
            </a:r>
            <a:endParaRPr lang="en-US" sz="2100" dirty="0"/>
          </a:p>
        </p:txBody>
      </p:sp>
    </p:spTree>
    <p:extLst>
      <p:ext uri="{BB962C8B-B14F-4D97-AF65-F5344CB8AC3E}">
        <p14:creationId xmlns:p14="http://schemas.microsoft.com/office/powerpoint/2010/main" val="225591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229600" cy="1143000"/>
          </a:xfrm>
        </p:spPr>
        <p:txBody>
          <a:bodyPr>
            <a:noAutofit/>
          </a:bodyPr>
          <a:lstStyle/>
          <a:p>
            <a:r>
              <a:rPr lang="en-US" sz="5400" dirty="0" smtClean="0"/>
              <a:t>Systems Analysis …</a:t>
            </a:r>
            <a:br>
              <a:rPr lang="en-US" sz="5400" dirty="0" smtClean="0"/>
            </a:br>
            <a:r>
              <a:rPr lang="en-US" sz="5400" dirty="0" smtClean="0"/>
              <a:t>But, What is a System?</a:t>
            </a:r>
            <a:endParaRPr lang="en-US" sz="5400" dirty="0"/>
          </a:p>
        </p:txBody>
      </p:sp>
    </p:spTree>
    <p:extLst>
      <p:ext uri="{BB962C8B-B14F-4D97-AF65-F5344CB8AC3E}">
        <p14:creationId xmlns:p14="http://schemas.microsoft.com/office/powerpoint/2010/main" val="210923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Systems and Systems Analysis</a:t>
            </a:r>
            <a:endParaRPr lang="en-US" dirty="0"/>
          </a:p>
        </p:txBody>
      </p:sp>
      <p:sp>
        <p:nvSpPr>
          <p:cNvPr id="3" name="Content Placeholder 2"/>
          <p:cNvSpPr>
            <a:spLocks noGrp="1"/>
          </p:cNvSpPr>
          <p:nvPr>
            <p:ph idx="1"/>
          </p:nvPr>
        </p:nvSpPr>
        <p:spPr>
          <a:xfrm>
            <a:off x="304800" y="1295400"/>
            <a:ext cx="8610600" cy="5181600"/>
          </a:xfrm>
        </p:spPr>
        <p:txBody>
          <a:bodyPr>
            <a:normAutofit lnSpcReduction="10000"/>
          </a:bodyPr>
          <a:lstStyle/>
          <a:p>
            <a:pPr marL="0" indent="0">
              <a:buNone/>
            </a:pPr>
            <a:r>
              <a:rPr lang="en-US" dirty="0" smtClean="0"/>
              <a:t>Definition of a  System</a:t>
            </a:r>
          </a:p>
          <a:p>
            <a:r>
              <a:rPr lang="en-US" dirty="0" smtClean="0">
                <a:effectLst/>
              </a:rPr>
              <a:t>A </a:t>
            </a:r>
            <a:r>
              <a:rPr lang="en-US" u="sng" dirty="0" smtClean="0">
                <a:effectLst/>
              </a:rPr>
              <a:t>system</a:t>
            </a:r>
            <a:r>
              <a:rPr lang="en-US" dirty="0" smtClean="0">
                <a:effectLst/>
              </a:rPr>
              <a:t> is a physical or logical entity composed of </a:t>
            </a:r>
            <a:r>
              <a:rPr lang="en-US" i="1" dirty="0" smtClean="0">
                <a:effectLst/>
              </a:rPr>
              <a:t>interacting parts</a:t>
            </a:r>
            <a:r>
              <a:rPr lang="en-US" dirty="0" smtClean="0">
                <a:effectLst/>
              </a:rPr>
              <a:t> that </a:t>
            </a:r>
            <a:r>
              <a:rPr lang="en-US" i="1" dirty="0" smtClean="0">
                <a:effectLst/>
              </a:rPr>
              <a:t>operate together</a:t>
            </a:r>
            <a:r>
              <a:rPr lang="en-US" dirty="0" smtClean="0">
                <a:effectLst/>
              </a:rPr>
              <a:t> to </a:t>
            </a:r>
            <a:r>
              <a:rPr lang="en-US" i="1" dirty="0" smtClean="0">
                <a:effectLst/>
              </a:rPr>
              <a:t>achieve some objective or purpose</a:t>
            </a:r>
            <a:r>
              <a:rPr lang="en-US" dirty="0" smtClean="0">
                <a:effectLst/>
              </a:rPr>
              <a:t>. </a:t>
            </a:r>
          </a:p>
          <a:p>
            <a:pPr lvl="1"/>
            <a:r>
              <a:rPr lang="en-US" dirty="0" smtClean="0">
                <a:effectLst/>
              </a:rPr>
              <a:t>A system is intended to "absorb" inputs, process them in some way and produce outputs (where outputs are defined by goals, objectives or common purposes)</a:t>
            </a:r>
          </a:p>
          <a:p>
            <a:pPr lvl="1"/>
            <a:r>
              <a:rPr lang="en-US" dirty="0" smtClean="0"/>
              <a:t>A system may be thought of as and entity which executes a transformation process</a:t>
            </a:r>
            <a:endParaRPr lang="en-US" dirty="0" smtClean="0">
              <a:effectLst/>
            </a:endParaRPr>
          </a:p>
        </p:txBody>
      </p:sp>
    </p:spTree>
    <p:extLst>
      <p:ext uri="{BB962C8B-B14F-4D97-AF65-F5344CB8AC3E}">
        <p14:creationId xmlns:p14="http://schemas.microsoft.com/office/powerpoint/2010/main" val="138018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0000" t="15000" r="6875" b="10000"/>
          <a:stretch>
            <a:fillRect/>
          </a:stretch>
        </p:blipFill>
        <p:spPr bwMode="auto">
          <a:xfrm>
            <a:off x="228600" y="914400"/>
            <a:ext cx="8915400" cy="5715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50" t="10859" r="6312" b="11094"/>
          <a:stretch/>
        </p:blipFill>
        <p:spPr bwMode="auto">
          <a:xfrm>
            <a:off x="1524000" y="883920"/>
            <a:ext cx="6598920" cy="507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42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Systems and Systems Analysis</a:t>
            </a:r>
            <a:endParaRPr lang="en-US" dirty="0"/>
          </a:p>
        </p:txBody>
      </p:sp>
      <p:sp>
        <p:nvSpPr>
          <p:cNvPr id="3" name="Content Placeholder 2"/>
          <p:cNvSpPr>
            <a:spLocks noGrp="1"/>
          </p:cNvSpPr>
          <p:nvPr>
            <p:ph idx="1"/>
          </p:nvPr>
        </p:nvSpPr>
        <p:spPr/>
        <p:txBody>
          <a:bodyPr>
            <a:normAutofit/>
          </a:bodyPr>
          <a:lstStyle/>
          <a:p>
            <a:r>
              <a:rPr lang="en-US" dirty="0" smtClean="0"/>
              <a:t>In order to understand the relationship between inputs, outputs and processes, you need to understand the </a:t>
            </a:r>
            <a:r>
              <a:rPr lang="en-US" i="1" dirty="0" smtClean="0"/>
              <a:t>environment</a:t>
            </a:r>
            <a:r>
              <a:rPr lang="en-US" dirty="0" smtClean="0"/>
              <a:t> in which all of this occurs.</a:t>
            </a:r>
            <a:br>
              <a:rPr lang="en-US" dirty="0" smtClean="0"/>
            </a:br>
            <a:endParaRPr lang="en-US" dirty="0" smtClean="0"/>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and Systems Analysis</a:t>
            </a:r>
          </a:p>
        </p:txBody>
      </p:sp>
      <p:sp>
        <p:nvSpPr>
          <p:cNvPr id="3" name="Content Placeholder 2"/>
          <p:cNvSpPr>
            <a:spLocks noGrp="1"/>
          </p:cNvSpPr>
          <p:nvPr>
            <p:ph idx="1"/>
          </p:nvPr>
        </p:nvSpPr>
        <p:spPr/>
        <p:txBody>
          <a:bodyPr>
            <a:normAutofit lnSpcReduction="10000"/>
          </a:bodyPr>
          <a:lstStyle/>
          <a:p>
            <a:r>
              <a:rPr lang="en-US" dirty="0"/>
              <a:t>The </a:t>
            </a:r>
            <a:r>
              <a:rPr lang="en-US" i="1" dirty="0"/>
              <a:t>environment</a:t>
            </a:r>
            <a:r>
              <a:rPr lang="en-US" dirty="0"/>
              <a:t> represents everything that is important to understanding the functioning of the system, but is not part of the system. The </a:t>
            </a:r>
            <a:r>
              <a:rPr lang="en-US" i="1" dirty="0"/>
              <a:t>environment</a:t>
            </a:r>
            <a:r>
              <a:rPr lang="en-US" dirty="0"/>
              <a:t> it is that part of the world that can be ignored in the analysis except for its interaction with the system. It includes: </a:t>
            </a:r>
            <a:r>
              <a:rPr lang="en-US" i="1" dirty="0"/>
              <a:t>competition, people, technology, capital, raw materials, data, regulation and opportunities.</a:t>
            </a:r>
            <a:r>
              <a:rPr lang="en-US" dirty="0"/>
              <a:t> </a:t>
            </a:r>
          </a:p>
          <a:p>
            <a:endParaRPr lang="en-US" dirty="0"/>
          </a:p>
        </p:txBody>
      </p:sp>
    </p:spTree>
    <p:extLst>
      <p:ext uri="{BB962C8B-B14F-4D97-AF65-F5344CB8AC3E}">
        <p14:creationId xmlns:p14="http://schemas.microsoft.com/office/powerpoint/2010/main" val="118692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and Systems Analysis</a:t>
            </a:r>
          </a:p>
        </p:txBody>
      </p:sp>
      <p:sp>
        <p:nvSpPr>
          <p:cNvPr id="3" name="Content Placeholder 2"/>
          <p:cNvSpPr>
            <a:spLocks noGrp="1"/>
          </p:cNvSpPr>
          <p:nvPr>
            <p:ph idx="1"/>
          </p:nvPr>
        </p:nvSpPr>
        <p:spPr/>
        <p:txBody>
          <a:bodyPr>
            <a:normAutofit/>
          </a:bodyPr>
          <a:lstStyle/>
          <a:p>
            <a:r>
              <a:rPr lang="en-US" dirty="0" smtClean="0"/>
              <a:t> </a:t>
            </a:r>
            <a:endParaRPr lang="en-US" dirty="0"/>
          </a:p>
          <a:p>
            <a:r>
              <a:rPr lang="en-US" dirty="0"/>
              <a:t>The </a:t>
            </a:r>
            <a:r>
              <a:rPr lang="en-US" i="1" dirty="0"/>
              <a:t>boundary</a:t>
            </a:r>
            <a:r>
              <a:rPr lang="en-US" dirty="0"/>
              <a:t> defines the difference between the environment and the system; the correct boundary is a function of the problem under consideration.</a:t>
            </a:r>
          </a:p>
          <a:p>
            <a:endParaRPr lang="en-US" dirty="0"/>
          </a:p>
        </p:txBody>
      </p:sp>
    </p:spTree>
    <p:extLst>
      <p:ext uri="{BB962C8B-B14F-4D97-AF65-F5344CB8AC3E}">
        <p14:creationId xmlns:p14="http://schemas.microsoft.com/office/powerpoint/2010/main" val="59657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2500" t="35000" r="29375" b="7000"/>
          <a:stretch>
            <a:fillRect/>
          </a:stretch>
        </p:blipFill>
        <p:spPr bwMode="auto">
          <a:xfrm>
            <a:off x="685799" y="533400"/>
            <a:ext cx="7869621" cy="592776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Information Systems Analysis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Systems </a:t>
            </a:r>
            <a:r>
              <a:rPr lang="en-US" dirty="0"/>
              <a:t>Analysis and Design is the art of problem solving. </a:t>
            </a:r>
            <a:endParaRPr lang="en-US" dirty="0" smtClean="0"/>
          </a:p>
          <a:p>
            <a:pPr lvl="1"/>
            <a:r>
              <a:rPr lang="en-US" dirty="0" smtClean="0"/>
              <a:t>Systems </a:t>
            </a:r>
            <a:r>
              <a:rPr lang="en-US" dirty="0"/>
              <a:t>analysis is the study of a current business system and its problems, the determination and definition of business needs and information requirements, and the evaluation of alternative solutions. </a:t>
            </a:r>
            <a:endParaRPr lang="en-US" dirty="0" smtClean="0"/>
          </a:p>
          <a:p>
            <a:pPr marL="457200" lvl="1" indent="0">
              <a:buNone/>
            </a:pPr>
            <a:r>
              <a:rPr lang="en-US" dirty="0" smtClean="0"/>
              <a:t> </a:t>
            </a:r>
            <a:endParaRPr lang="en-US" dirty="0"/>
          </a:p>
          <a:p>
            <a:endParaRPr lang="en-US" dirty="0"/>
          </a:p>
        </p:txBody>
      </p:sp>
      <p:sp>
        <p:nvSpPr>
          <p:cNvPr id="4" name="Rounded Rectangle 3"/>
          <p:cNvSpPr/>
          <p:nvPr/>
        </p:nvSpPr>
        <p:spPr>
          <a:xfrm>
            <a:off x="457200" y="152400"/>
            <a:ext cx="17526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Last week</a:t>
            </a:r>
            <a:endParaRPr lang="en-US" sz="2400" dirty="0"/>
          </a:p>
        </p:txBody>
      </p:sp>
    </p:spTree>
    <p:extLst>
      <p:ext uri="{BB962C8B-B14F-4D97-AF65-F5344CB8AC3E}">
        <p14:creationId xmlns:p14="http://schemas.microsoft.com/office/powerpoint/2010/main" val="267284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msl.edu/~sauter/analysis/intro/system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447800"/>
            <a:ext cx="7042372"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22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98" t="23020" r="25098" b="27208"/>
          <a:stretch/>
        </p:blipFill>
        <p:spPr bwMode="auto">
          <a:xfrm>
            <a:off x="914400" y="368645"/>
            <a:ext cx="7315200" cy="584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469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351" t="27603" r="26898" b="33369"/>
          <a:stretch/>
        </p:blipFill>
        <p:spPr bwMode="auto">
          <a:xfrm>
            <a:off x="278414" y="609600"/>
            <a:ext cx="8347426"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291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72" t="34714" r="26220" b="27997"/>
          <a:stretch/>
        </p:blipFill>
        <p:spPr bwMode="auto">
          <a:xfrm>
            <a:off x="304800" y="457200"/>
            <a:ext cx="852528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61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55" t="30211" r="35872" b="34220"/>
          <a:stretch/>
        </p:blipFill>
        <p:spPr bwMode="auto">
          <a:xfrm>
            <a:off x="533399" y="228600"/>
            <a:ext cx="8349451"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78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Systems Analysis Fables</a:t>
            </a:r>
            <a:endParaRPr lang="en-US" dirty="0"/>
          </a:p>
        </p:txBody>
      </p:sp>
      <p:sp>
        <p:nvSpPr>
          <p:cNvPr id="8" name="TextBox 7"/>
          <p:cNvSpPr txBox="1"/>
          <p:nvPr/>
        </p:nvSpPr>
        <p:spPr>
          <a:xfrm>
            <a:off x="685800" y="1828800"/>
            <a:ext cx="7772400" cy="4524315"/>
          </a:xfrm>
          <a:prstGeom prst="rect">
            <a:avLst/>
          </a:prstGeom>
          <a:noFill/>
        </p:spPr>
        <p:txBody>
          <a:bodyPr wrap="square" rtlCol="0">
            <a:spAutoFit/>
          </a:bodyPr>
          <a:lstStyle/>
          <a:p>
            <a:r>
              <a:rPr lang="en-US" b="1" dirty="0"/>
              <a:t>The Astronomer </a:t>
            </a:r>
          </a:p>
          <a:p>
            <a:r>
              <a:rPr lang="en-US" b="1" dirty="0"/>
              <a:t>An astronomer used to go out at night to observe the stars. One evening, as he wandered through the suburbs with his whole attention fixed on the sky, he fell accidentally into a deep well. While he lamented and bewailed his sores and bruises, and cried loudly for help, a neighbor ran to the well, and learning what had happened said: "Hark ye, old fellow, why, in striving to pry into what is in heaven, do you not manage to see what is on earth?' </a:t>
            </a:r>
          </a:p>
          <a:p>
            <a:r>
              <a:rPr lang="en-US" b="1" i="1" dirty="0"/>
              <a:t>Moral: As a system analyst, one should not only pay attention on what are the perfect standards of a system should be, but also listen and aware of what the user of the system need and understand the limitation of the system. </a:t>
            </a:r>
            <a:endParaRPr lang="en-US" b="1" dirty="0"/>
          </a:p>
          <a:p>
            <a:endParaRPr lang="en-US" b="1" dirty="0" smtClean="0"/>
          </a:p>
          <a:p>
            <a:endParaRPr lang="en-US" b="1" dirty="0"/>
          </a:p>
          <a:p>
            <a:pPr algn="ctr"/>
            <a:r>
              <a:rPr lang="en-US" b="1" dirty="0" smtClean="0"/>
              <a:t>These </a:t>
            </a:r>
            <a:r>
              <a:rPr lang="en-US" b="1" dirty="0"/>
              <a:t>stories are adapted examples written in my class, IS 6840 (formerly MSIS 488).</a:t>
            </a:r>
            <a:br>
              <a:rPr lang="en-US" b="1" dirty="0"/>
            </a:br>
            <a:r>
              <a:rPr lang="en-US" b="1" dirty="0"/>
              <a:t>© Vicki L. Sauter. All rights Reserved.</a:t>
            </a:r>
          </a:p>
          <a:p>
            <a:endParaRPr lang="en-US" dirty="0"/>
          </a:p>
        </p:txBody>
      </p:sp>
    </p:spTree>
    <p:extLst>
      <p:ext uri="{BB962C8B-B14F-4D97-AF65-F5344CB8AC3E}">
        <p14:creationId xmlns:p14="http://schemas.microsoft.com/office/powerpoint/2010/main" val="1287508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Systems Analysis Fables</a:t>
            </a:r>
          </a:p>
        </p:txBody>
      </p:sp>
      <p:sp>
        <p:nvSpPr>
          <p:cNvPr id="3" name="TextBox 2"/>
          <p:cNvSpPr txBox="1"/>
          <p:nvPr/>
        </p:nvSpPr>
        <p:spPr>
          <a:xfrm>
            <a:off x="304800" y="1295400"/>
            <a:ext cx="8229600" cy="5262979"/>
          </a:xfrm>
          <a:prstGeom prst="rect">
            <a:avLst/>
          </a:prstGeom>
          <a:noFill/>
        </p:spPr>
        <p:txBody>
          <a:bodyPr wrap="square" rtlCol="0">
            <a:spAutoFit/>
          </a:bodyPr>
          <a:lstStyle/>
          <a:p>
            <a:r>
              <a:rPr lang="en-US" sz="1600" b="1" dirty="0"/>
              <a:t>A Foolish Man Buys Shoes </a:t>
            </a:r>
          </a:p>
          <a:p>
            <a:r>
              <a:rPr lang="en-US" sz="1600" b="1" dirty="0"/>
              <a:t>In the past there lived a foolish man in a small kingdom called Zheng. One day he wanted to buy himself a pair of new shoes. He measured his feet with a ruler first and wrote down his size. But he was in such a hurry to set out that he left it at home. When he arrived at a shoe shop, he felt in the pocket only to find that it was not there. So he said apologetically, 'I have left the measurement at home and don't know the size. I'll fetch it in one minute.' With these words he hurried off as fast as his legs could carry him. </a:t>
            </a:r>
          </a:p>
          <a:p>
            <a:r>
              <a:rPr lang="en-US" sz="1600" b="1" dirty="0"/>
              <a:t>He ran back home, found it and then to the shop again. But still it took him quite a while and the shop was already closed then. He had gone to all this trouble for nothing and did not get his shoes. </a:t>
            </a:r>
          </a:p>
          <a:p>
            <a:r>
              <a:rPr lang="en-US" sz="1600" b="1" dirty="0"/>
              <a:t>Then someone asked him, 'Did you buy the shoes for yourself or someone else?' 'For myself, of course.' he answered. 'Then why don't you try the shoes on by yourself?' </a:t>
            </a:r>
          </a:p>
          <a:p>
            <a:r>
              <a:rPr lang="en-US" sz="1600" b="1" i="1" dirty="0"/>
              <a:t>Moral: Do not think the Zheng is so stupid. Nonetheless, we all have such a stupid time. My point is: System analysis and design is more like art than science. There are no established rules such as the ¡°measurement of feet¡± in system analysis and design. Thinking creatively and keep our mind open are very important in the process. In addition to thinking creatively, we should have customer, supplier, and some other people who may be helpful involve in the analysis and design phase to ensure that we can look at problems from different angles, not just close the door make our own </a:t>
            </a:r>
            <a:r>
              <a:rPr lang="en-US" sz="1600" b="1" i="1" dirty="0" smtClean="0"/>
              <a:t>“measurement”. </a:t>
            </a:r>
            <a:endParaRPr lang="en-US" sz="1600" b="1" i="1" dirty="0"/>
          </a:p>
          <a:p>
            <a:r>
              <a:rPr lang="en-US" sz="1600" b="1" i="1" dirty="0" smtClean="0"/>
              <a:t>.</a:t>
            </a:r>
            <a:endParaRPr lang="en-US" sz="1600" b="1" i="1" dirty="0"/>
          </a:p>
          <a:p>
            <a:endParaRPr lang="en-US" sz="1600" dirty="0"/>
          </a:p>
        </p:txBody>
      </p:sp>
    </p:spTree>
    <p:extLst>
      <p:ext uri="{BB962C8B-B14F-4D97-AF65-F5344CB8AC3E}">
        <p14:creationId xmlns:p14="http://schemas.microsoft.com/office/powerpoint/2010/main" val="139175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Some Systems Analysis Fables</a:t>
            </a:r>
          </a:p>
        </p:txBody>
      </p:sp>
      <p:sp>
        <p:nvSpPr>
          <p:cNvPr id="3" name="TextBox 2"/>
          <p:cNvSpPr txBox="1"/>
          <p:nvPr/>
        </p:nvSpPr>
        <p:spPr>
          <a:xfrm>
            <a:off x="304800" y="838200"/>
            <a:ext cx="8534400" cy="6340197"/>
          </a:xfrm>
          <a:prstGeom prst="rect">
            <a:avLst/>
          </a:prstGeom>
          <a:noFill/>
        </p:spPr>
        <p:txBody>
          <a:bodyPr wrap="square" rtlCol="0">
            <a:spAutoFit/>
          </a:bodyPr>
          <a:lstStyle/>
          <a:p>
            <a:r>
              <a:rPr lang="en-US" sz="1400" b="1" dirty="0"/>
              <a:t>The Lion's Party </a:t>
            </a:r>
          </a:p>
          <a:p>
            <a:r>
              <a:rPr lang="en-US" sz="1400" b="1" dirty="0"/>
              <a:t>A lion was the Kind of a Jungle. He used to organize parties and invited his favorite friends from other species of animals. To pick his invited friends he used to request services from other animals and judge their performance arbitrarily without predefined criteria. When he wanted to exclude an animal from the coming party he claimed that he did not get exactly what he wanted from that animal and that he was not satisfied with the services provided to him. And he would say: "That's not what I requested" and punished the animal by giving him some extra work to do without rewarding him and never invited him to the parties. Once he requested from a monkey to mimic the way a rabbit eats carrots. The poor monkey was trying to mimic how a rabbit eats carrots without using real carrots. The monkey was arguing that the lion did not say that the monkey has to use real carrots, but the lion was saying, "I meant that you have to eat carrots the way a rabbit eat it." And the lion punished the monkey by excluding him from the list of invited animals for the coming party. If the animal manages to perform well and the lion does not want him to be in the party he changes the formulation of his request and claim that the animal did not respond exactly to his request. A smart animal was trying hard to overcome the situation and was thinking of a way to make the lion make his requests clear and make him accept that a third party records the request and all details related to it, so that the lion won't claim that he was not getting what he requested, if a given animal manages to respond to the request accurately. First the lion refused to agree to this procedure but once he find out that this was hurting his reputation and it's giving a bad impression of the way he governs the jungle he accepted the new procedure and start to go by what it dictates. After the implementation of the new procedure all animals felt that they were pricked fairly and that there were no discrimination against any of them. They also worked hard to enhance their performance and go more productive so they can get the opportunity to go to the lion parties and enjoy being part of the elite invited. </a:t>
            </a:r>
          </a:p>
          <a:p>
            <a:r>
              <a:rPr lang="en-US" sz="1400" b="1" i="1" dirty="0"/>
              <a:t>Moral: A software development team might have a well established client that could be tough to deal with without signed agreements about what is that he wants and expects to get as a system. It's always wise to have a written and signed agreement that tie the two parties and goes in detail to what the client expects and how he wants it. The success of the development team would be then measured according to the specifications included in the agreement and any changes the client might suggest would have to be written and agreed on by the two parties. </a:t>
            </a:r>
            <a:endParaRPr lang="en-US" sz="1400" b="1" dirty="0"/>
          </a:p>
          <a:p>
            <a:r>
              <a:rPr lang="en-US" sz="1400" b="1" dirty="0" smtClean="0"/>
              <a:t>.</a:t>
            </a:r>
            <a:endParaRPr lang="en-US" sz="1400" b="1" dirty="0"/>
          </a:p>
          <a:p>
            <a:endParaRPr lang="en-US" sz="1400" dirty="0"/>
          </a:p>
        </p:txBody>
      </p:sp>
    </p:spTree>
    <p:extLst>
      <p:ext uri="{BB962C8B-B14F-4D97-AF65-F5344CB8AC3E}">
        <p14:creationId xmlns:p14="http://schemas.microsoft.com/office/powerpoint/2010/main" val="4197507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24" t="17186" r="2376" b="12735"/>
          <a:stretch/>
        </p:blipFill>
        <p:spPr bwMode="auto">
          <a:xfrm>
            <a:off x="297664" y="609600"/>
            <a:ext cx="8389136" cy="58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537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3733800" y="1062038"/>
            <a:ext cx="1752600" cy="4419600"/>
            <a:chOff x="2352" y="1074"/>
            <a:chExt cx="1104" cy="2784"/>
          </a:xfrm>
        </p:grpSpPr>
        <p:sp>
          <p:nvSpPr>
            <p:cNvPr id="6" name="Rectangle 17"/>
            <p:cNvSpPr>
              <a:spLocks noChangeArrowheads="1"/>
            </p:cNvSpPr>
            <p:nvPr/>
          </p:nvSpPr>
          <p:spPr bwMode="auto">
            <a:xfrm>
              <a:off x="2352" y="1074"/>
              <a:ext cx="1104" cy="2784"/>
            </a:xfrm>
            <a:prstGeom prst="rect">
              <a:avLst/>
            </a:prstGeom>
            <a:solidFill>
              <a:schemeClr val="bg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7" name="Picture 5" descr="Map of Manhat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 y="1113"/>
              <a:ext cx="1023" cy="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
          <p:cNvGrpSpPr>
            <a:grpSpLocks/>
          </p:cNvGrpSpPr>
          <p:nvPr/>
        </p:nvGrpSpPr>
        <p:grpSpPr bwMode="auto">
          <a:xfrm rot="5400000">
            <a:off x="-327025" y="2422526"/>
            <a:ext cx="4308475" cy="1663700"/>
            <a:chOff x="600" y="1697"/>
            <a:chExt cx="4845" cy="1791"/>
          </a:xfrm>
        </p:grpSpPr>
        <p:grpSp>
          <p:nvGrpSpPr>
            <p:cNvPr id="9" name="Group 7"/>
            <p:cNvGrpSpPr>
              <a:grpSpLocks/>
            </p:cNvGrpSpPr>
            <p:nvPr/>
          </p:nvGrpSpPr>
          <p:grpSpPr bwMode="auto">
            <a:xfrm>
              <a:off x="615" y="1697"/>
              <a:ext cx="4830" cy="1758"/>
              <a:chOff x="335" y="1649"/>
              <a:chExt cx="4830" cy="1758"/>
            </a:xfrm>
          </p:grpSpPr>
          <p:pic>
            <p:nvPicPr>
              <p:cNvPr id="11" name="Picture 8" descr="Right-Click to Sav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84" y="1278"/>
                <a:ext cx="1707" cy="261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anh-colo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71" y="1412"/>
                <a:ext cx="1757" cy="2231"/>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0"/>
            <p:cNvSpPr>
              <a:spLocks noChangeArrowheads="1"/>
            </p:cNvSpPr>
            <p:nvPr/>
          </p:nvSpPr>
          <p:spPr bwMode="auto">
            <a:xfrm>
              <a:off x="600" y="1747"/>
              <a:ext cx="4840" cy="1769"/>
            </a:xfrm>
            <a:prstGeom prst="rect">
              <a:avLst/>
            </a:prstGeom>
            <a:noFill/>
            <a:ln w="76200" algn="ctr">
              <a:solidFill>
                <a:schemeClr val="bg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3" name="Group 20"/>
          <p:cNvGrpSpPr>
            <a:grpSpLocks/>
          </p:cNvGrpSpPr>
          <p:nvPr/>
        </p:nvGrpSpPr>
        <p:grpSpPr bwMode="auto">
          <a:xfrm>
            <a:off x="6283325" y="1087438"/>
            <a:ext cx="1752600" cy="4419600"/>
            <a:chOff x="3958" y="1090"/>
            <a:chExt cx="1104" cy="2784"/>
          </a:xfrm>
        </p:grpSpPr>
        <p:sp>
          <p:nvSpPr>
            <p:cNvPr id="14" name="Rectangle 18"/>
            <p:cNvSpPr>
              <a:spLocks noChangeArrowheads="1"/>
            </p:cNvSpPr>
            <p:nvPr/>
          </p:nvSpPr>
          <p:spPr bwMode="auto">
            <a:xfrm>
              <a:off x="3958" y="1090"/>
              <a:ext cx="1104" cy="2784"/>
            </a:xfrm>
            <a:prstGeom prst="rect">
              <a:avLst/>
            </a:prstGeom>
            <a:solidFill>
              <a:schemeClr val="bg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nvGrpSpPr>
            <p:cNvPr id="15" name="Group 16"/>
            <p:cNvGrpSpPr>
              <a:grpSpLocks/>
            </p:cNvGrpSpPr>
            <p:nvPr/>
          </p:nvGrpSpPr>
          <p:grpSpPr bwMode="auto">
            <a:xfrm>
              <a:off x="3984" y="1123"/>
              <a:ext cx="1047" cy="2745"/>
              <a:chOff x="3984" y="1104"/>
              <a:chExt cx="1008" cy="2832"/>
            </a:xfrm>
          </p:grpSpPr>
          <p:sp>
            <p:nvSpPr>
              <p:cNvPr id="16" name="Rectangle 12"/>
              <p:cNvSpPr>
                <a:spLocks noChangeArrowheads="1"/>
              </p:cNvSpPr>
              <p:nvPr/>
            </p:nvSpPr>
            <p:spPr bwMode="auto">
              <a:xfrm>
                <a:off x="3984" y="1104"/>
                <a:ext cx="1008" cy="2832"/>
              </a:xfrm>
              <a:prstGeom prst="rect">
                <a:avLst/>
              </a:prstGeom>
              <a:solidFill>
                <a:srgbClr val="CCFFFF"/>
              </a:solidFill>
              <a:ln w="9525">
                <a:solidFill>
                  <a:schemeClr val="tx1"/>
                </a:solidFill>
                <a:miter lim="800000"/>
                <a:headEnd/>
                <a:tailEnd/>
              </a:ln>
            </p:spPr>
            <p:txBody>
              <a:bodyPr wrap="none" anchor="ctr"/>
              <a:lstStyle/>
              <a:p>
                <a:endParaRPr lang="en-US" dirty="0"/>
              </a:p>
            </p:txBody>
          </p:sp>
          <p:pic>
            <p:nvPicPr>
              <p:cNvPr id="17" name="Picture 11" descr="zipco640"/>
              <p:cNvPicPr>
                <a:picLocks noChangeAspect="1" noChangeArrowheads="1"/>
              </p:cNvPicPr>
              <p:nvPr/>
            </p:nvPicPr>
            <p:blipFill>
              <a:blip r:embed="rId5">
                <a:extLst>
                  <a:ext uri="{28A0092B-C50C-407E-A947-70E740481C1C}">
                    <a14:useLocalDpi xmlns:a14="http://schemas.microsoft.com/office/drawing/2010/main" val="0"/>
                  </a:ext>
                </a:extLst>
              </a:blip>
              <a:srcRect t="6537" r="44583"/>
              <a:stretch>
                <a:fillRect/>
              </a:stretch>
            </p:blipFill>
            <p:spPr bwMode="auto">
              <a:xfrm>
                <a:off x="3994" y="1128"/>
                <a:ext cx="994" cy="27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sp>
        <p:nvSpPr>
          <p:cNvPr id="18" name="Text Box 14"/>
          <p:cNvSpPr txBox="1">
            <a:spLocks noChangeArrowheads="1"/>
          </p:cNvSpPr>
          <p:nvPr/>
        </p:nvSpPr>
        <p:spPr bwMode="auto">
          <a:xfrm>
            <a:off x="914400" y="304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dirty="0">
              <a:latin typeface="Tahoma" pitchFamily="34" charset="0"/>
            </a:endParaRPr>
          </a:p>
        </p:txBody>
      </p:sp>
      <p:sp>
        <p:nvSpPr>
          <p:cNvPr id="19" name="Rectangle 15"/>
          <p:cNvSpPr>
            <a:spLocks noChangeArrowheads="1"/>
          </p:cNvSpPr>
          <p:nvPr/>
        </p:nvSpPr>
        <p:spPr bwMode="auto">
          <a:xfrm>
            <a:off x="704850" y="0"/>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dirty="0">
                <a:solidFill>
                  <a:schemeClr val="tx2"/>
                </a:solidFill>
              </a:rPr>
              <a:t>Different perspectives</a:t>
            </a:r>
          </a:p>
        </p:txBody>
      </p:sp>
      <p:sp>
        <p:nvSpPr>
          <p:cNvPr id="20" name="Text Box 21"/>
          <p:cNvSpPr txBox="1">
            <a:spLocks noChangeArrowheads="1"/>
          </p:cNvSpPr>
          <p:nvPr/>
        </p:nvSpPr>
        <p:spPr bwMode="auto">
          <a:xfrm>
            <a:off x="900113" y="5645150"/>
            <a:ext cx="7383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600" dirty="0">
                <a:latin typeface="Tahoma" pitchFamily="34" charset="0"/>
              </a:rPr>
              <a:t>… for different needs</a:t>
            </a:r>
          </a:p>
        </p:txBody>
      </p:sp>
      <p:sp>
        <p:nvSpPr>
          <p:cNvPr id="21" name="Slide Number Placeholder 3"/>
          <p:cNvSpPr>
            <a:spLocks noGrp="1"/>
          </p:cNvSpPr>
          <p:nvPr>
            <p:ph type="sldNum" sz="quarter" idx="12"/>
          </p:nvPr>
        </p:nvSpPr>
        <p:spPr>
          <a:xfrm>
            <a:off x="7010400" y="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0461F6-961E-4FB8-92A8-5FB627086BB3}" type="slidenum">
              <a:rPr lang="en-US" smtClean="0"/>
              <a:pPr eaLnBrk="1" hangingPunct="1"/>
              <a:t>29</a:t>
            </a:fld>
            <a:r>
              <a:rPr lang="en-US" dirty="0" smtClean="0"/>
              <a:t> / 49</a:t>
            </a:r>
          </a:p>
        </p:txBody>
      </p:sp>
    </p:spTree>
    <p:extLst>
      <p:ext uri="{BB962C8B-B14F-4D97-AF65-F5344CB8AC3E}">
        <p14:creationId xmlns:p14="http://schemas.microsoft.com/office/powerpoint/2010/main" val="25156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0" fill="hold"/>
                                        <p:tgtEl>
                                          <p:spTgt spid="20"/>
                                        </p:tgtEl>
                                        <p:attrNameLst>
                                          <p:attrName>ppt_x</p:attrName>
                                        </p:attrNameLst>
                                      </p:cBhvr>
                                      <p:tavLst>
                                        <p:tav tm="0">
                                          <p:val>
                                            <p:strVal val="#ppt_x"/>
                                          </p:val>
                                        </p:tav>
                                        <p:tav tm="100000">
                                          <p:val>
                                            <p:strVal val="#ppt_x"/>
                                          </p:val>
                                        </p:tav>
                                      </p:tavLst>
                                    </p:anim>
                                    <p:anim calcmode="lin" valueType="num">
                                      <p:cBhvr additive="base">
                                        <p:cTn id="24" dur="5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Analysis and Design</a:t>
            </a:r>
          </a:p>
        </p:txBody>
      </p:sp>
      <p:sp>
        <p:nvSpPr>
          <p:cNvPr id="3" name="Content Placeholder 2"/>
          <p:cNvSpPr>
            <a:spLocks noGrp="1"/>
          </p:cNvSpPr>
          <p:nvPr>
            <p:ph idx="1"/>
          </p:nvPr>
        </p:nvSpPr>
        <p:spPr/>
        <p:txBody>
          <a:bodyPr/>
          <a:lstStyle/>
          <a:p>
            <a:r>
              <a:rPr lang="en-US" dirty="0"/>
              <a:t>Systems Analysis … that part of the software development life cycle that deals with the study and structure (and analysis) of information systems requirements.</a:t>
            </a:r>
          </a:p>
          <a:p>
            <a:endParaRPr lang="en-US" dirty="0"/>
          </a:p>
        </p:txBody>
      </p:sp>
      <p:sp>
        <p:nvSpPr>
          <p:cNvPr id="4" name="Rounded Rectangle 3"/>
          <p:cNvSpPr/>
          <p:nvPr/>
        </p:nvSpPr>
        <p:spPr>
          <a:xfrm>
            <a:off x="457200" y="152400"/>
            <a:ext cx="175260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Last week</a:t>
            </a:r>
            <a:endParaRPr lang="en-US" sz="2400" dirty="0"/>
          </a:p>
        </p:txBody>
      </p:sp>
    </p:spTree>
    <p:extLst>
      <p:ext uri="{BB962C8B-B14F-4D97-AF65-F5344CB8AC3E}">
        <p14:creationId xmlns:p14="http://schemas.microsoft.com/office/powerpoint/2010/main" val="3797637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 R.A. Navarro  </a:t>
            </a:r>
          </a:p>
        </p:txBody>
      </p:sp>
      <p:sp>
        <p:nvSpPr>
          <p:cNvPr id="4"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Bookman Old Style" pitchFamily="18" charset="0"/>
              </a:rPr>
              <a:t>Alternate Perspectives / Alternate Frameworks</a:t>
            </a:r>
          </a:p>
        </p:txBody>
      </p:sp>
      <p:sp>
        <p:nvSpPr>
          <p:cNvPr id="5" name="Rectangle 3"/>
          <p:cNvSpPr txBox="1">
            <a:spLocks noChangeArrowheads="1"/>
          </p:cNvSpPr>
          <p:nvPr/>
        </p:nvSpPr>
        <p:spPr>
          <a:xfrm>
            <a:off x="314325" y="1416050"/>
            <a:ext cx="8599488"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dirty="0" smtClean="0"/>
              <a:t>Five alternate frameworks have significant followings in the business and academic areas</a:t>
            </a:r>
          </a:p>
          <a:p>
            <a:pPr lvl="1"/>
            <a:r>
              <a:rPr lang="en-US" i="1" u="sng" dirty="0" smtClean="0">
                <a:solidFill>
                  <a:srgbClr val="FF0000"/>
                </a:solidFill>
              </a:rPr>
              <a:t>ARIS</a:t>
            </a:r>
          </a:p>
          <a:p>
            <a:pPr lvl="1"/>
            <a:r>
              <a:rPr lang="en-US" i="1" u="sng" dirty="0" smtClean="0">
                <a:solidFill>
                  <a:srgbClr val="FF0000"/>
                </a:solidFill>
              </a:rPr>
              <a:t>ZACHMAN</a:t>
            </a:r>
          </a:p>
          <a:p>
            <a:pPr lvl="1"/>
            <a:r>
              <a:rPr lang="en-US" i="1" u="sng" dirty="0" smtClean="0">
                <a:solidFill>
                  <a:srgbClr val="FF0000"/>
                </a:solidFill>
              </a:rPr>
              <a:t>DoD</a:t>
            </a:r>
          </a:p>
          <a:p>
            <a:pPr lvl="1"/>
            <a:r>
              <a:rPr lang="en-US" i="1" u="sng" dirty="0" smtClean="0">
                <a:solidFill>
                  <a:srgbClr val="FF0000"/>
                </a:solidFill>
              </a:rPr>
              <a:t>FEA</a:t>
            </a:r>
          </a:p>
          <a:p>
            <a:pPr lvl="1"/>
            <a:r>
              <a:rPr lang="en-US" i="1" u="sng" dirty="0" smtClean="0">
                <a:solidFill>
                  <a:srgbClr val="FF0000"/>
                </a:solidFill>
              </a:rPr>
              <a:t>TOGAF</a:t>
            </a:r>
          </a:p>
        </p:txBody>
      </p:sp>
    </p:spTree>
    <p:extLst>
      <p:ext uri="{BB962C8B-B14F-4D97-AF65-F5344CB8AC3E}">
        <p14:creationId xmlns:p14="http://schemas.microsoft.com/office/powerpoint/2010/main" val="2278899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60875" y="2457450"/>
            <a:ext cx="4017963" cy="3481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Bookman Old Style" pitchFamily="18" charset="0"/>
            </a:endParaRPr>
          </a:p>
        </p:txBody>
      </p:sp>
      <p:sp>
        <p:nvSpPr>
          <p:cNvPr id="8" name="Footer Placeholder 4"/>
          <p:cNvSpPr>
            <a:spLocks noGrp="1"/>
          </p:cNvSpPr>
          <p:nvPr>
            <p:ph type="ftr" sz="quarter" idx="11"/>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latin typeface="Bookman Old Style" pitchFamily="18" charset="0"/>
              </a:rPr>
              <a:t>© R.A. Navarro  </a:t>
            </a:r>
          </a:p>
        </p:txBody>
      </p:sp>
      <p:sp>
        <p:nvSpPr>
          <p:cNvPr id="9" name="Rectangle 2"/>
          <p:cNvSpPr txBox="1">
            <a:spLocks noChangeArrowheads="1"/>
          </p:cNvSpPr>
          <p:nvPr/>
        </p:nvSpPr>
        <p:spPr>
          <a:xfrm>
            <a:off x="381000" y="5794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dirty="0" smtClean="0">
                <a:latin typeface="Bookman Old Style" pitchFamily="18" charset="0"/>
              </a:rPr>
              <a:t>Architecture of Integrated Information Systems (ARIS)</a:t>
            </a:r>
          </a:p>
        </p:txBody>
      </p:sp>
      <p:sp>
        <p:nvSpPr>
          <p:cNvPr id="10" name="Rectangle 3"/>
          <p:cNvSpPr txBox="1">
            <a:spLocks noChangeArrowheads="1"/>
          </p:cNvSpPr>
          <p:nvPr/>
        </p:nvSpPr>
        <p:spPr>
          <a:xfrm>
            <a:off x="381000" y="2133600"/>
            <a:ext cx="3433763"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dirty="0" smtClean="0">
                <a:latin typeface="Bookman Old Style" pitchFamily="18" charset="0"/>
              </a:rPr>
              <a:t>Process View / Function View</a:t>
            </a:r>
          </a:p>
          <a:p>
            <a:pPr>
              <a:buFontTx/>
              <a:buNone/>
            </a:pPr>
            <a:r>
              <a:rPr lang="en-US" dirty="0" smtClean="0">
                <a:latin typeface="Bookman Old Style" pitchFamily="18" charset="0"/>
              </a:rPr>
              <a:t>Data view</a:t>
            </a:r>
          </a:p>
          <a:p>
            <a:pPr>
              <a:buFontTx/>
              <a:buNone/>
            </a:pPr>
            <a:r>
              <a:rPr lang="en-US" dirty="0" smtClean="0">
                <a:latin typeface="Bookman Old Style" pitchFamily="18" charset="0"/>
              </a:rPr>
              <a:t>Organizational View</a:t>
            </a:r>
          </a:p>
          <a:p>
            <a:pPr>
              <a:buFontTx/>
              <a:buNone/>
            </a:pPr>
            <a:r>
              <a:rPr lang="en-US" dirty="0" smtClean="0">
                <a:latin typeface="Bookman Old Style" pitchFamily="18" charset="0"/>
              </a:rPr>
              <a:t>Output View</a:t>
            </a:r>
          </a:p>
          <a:p>
            <a:pPr>
              <a:buFontTx/>
              <a:buNone/>
            </a:pPr>
            <a:r>
              <a:rPr lang="en-US" dirty="0" smtClean="0">
                <a:latin typeface="Bookman Old Style" pitchFamily="18" charset="0"/>
              </a:rPr>
              <a:t>Control View </a:t>
            </a:r>
          </a:p>
          <a:p>
            <a:pPr>
              <a:buFontTx/>
              <a:buNone/>
            </a:pPr>
            <a:endParaRPr lang="en-US" dirty="0" smtClean="0">
              <a:latin typeface="Bookman Old Style" pitchFamily="18" charset="0"/>
            </a:endParaRPr>
          </a:p>
        </p:txBody>
      </p:sp>
      <p:pic>
        <p:nvPicPr>
          <p:cNvPr id="11" name="Picture 5" descr="ARIS_View_Mod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1525" y="2587625"/>
            <a:ext cx="37433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5634038" y="5607050"/>
            <a:ext cx="191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Bookman Old Style" pitchFamily="18" charset="0"/>
              </a:rPr>
              <a:t>Process View</a:t>
            </a:r>
          </a:p>
        </p:txBody>
      </p:sp>
    </p:spTree>
    <p:extLst>
      <p:ext uri="{BB962C8B-B14F-4D97-AF65-F5344CB8AC3E}">
        <p14:creationId xmlns:p14="http://schemas.microsoft.com/office/powerpoint/2010/main" val="224986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latin typeface="Bookman Old Style" pitchFamily="18" charset="0"/>
              </a:rPr>
              <a:t>© R.A. Navarro  </a:t>
            </a:r>
          </a:p>
        </p:txBody>
      </p:sp>
      <p:sp>
        <p:nvSpPr>
          <p:cNvPr id="4"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Bookman Old Style" pitchFamily="18" charset="0"/>
              </a:rPr>
              <a:t>Zachman Framework, Cont.	</a:t>
            </a:r>
          </a:p>
        </p:txBody>
      </p:sp>
      <p:sp>
        <p:nvSpPr>
          <p:cNvPr id="5" name="Rectangle 3"/>
          <p:cNvSpPr txBox="1">
            <a:spLocks noChangeArrowheads="1"/>
          </p:cNvSpPr>
          <p:nvPr/>
        </p:nvSpPr>
        <p:spPr>
          <a:xfrm>
            <a:off x="478971" y="1417638"/>
            <a:ext cx="84582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80000"/>
              </a:lnSpc>
              <a:buFontTx/>
              <a:buNone/>
              <a:tabLst>
                <a:tab pos="914400" algn="l"/>
                <a:tab pos="4230688" algn="l"/>
              </a:tabLst>
            </a:pPr>
            <a:r>
              <a:rPr lang="en-US" dirty="0" smtClean="0">
                <a:latin typeface="Bookman Old Style" pitchFamily="18" charset="0"/>
              </a:rPr>
              <a:t>A framework for the orderly description of an enterprise … Created by John Zachman at IBM / Now in the public domain</a:t>
            </a:r>
          </a:p>
          <a:p>
            <a:pPr marL="457200" indent="-457200">
              <a:lnSpc>
                <a:spcPct val="80000"/>
              </a:lnSpc>
              <a:buFontTx/>
              <a:buNone/>
              <a:tabLst>
                <a:tab pos="914400" algn="l"/>
                <a:tab pos="4230688" algn="l"/>
              </a:tabLst>
            </a:pPr>
            <a:r>
              <a:rPr lang="en-US" sz="2800" dirty="0" smtClean="0">
                <a:solidFill>
                  <a:srgbClr val="FF3300"/>
                </a:solidFill>
                <a:latin typeface="Bookman Old Style" pitchFamily="18" charset="0"/>
              </a:rPr>
              <a:t>Six Focus Areas</a:t>
            </a:r>
          </a:p>
          <a:p>
            <a:pPr marL="457200" indent="-457200">
              <a:lnSpc>
                <a:spcPct val="80000"/>
              </a:lnSpc>
              <a:buFontTx/>
              <a:buNone/>
              <a:tabLst>
                <a:tab pos="914400" algn="l"/>
                <a:tab pos="4230688" algn="l"/>
              </a:tabLst>
            </a:pPr>
            <a:r>
              <a:rPr lang="en-US" sz="2800" dirty="0" smtClean="0">
                <a:latin typeface="Bookman Old Style" pitchFamily="18" charset="0"/>
              </a:rPr>
              <a:t>		-- What	-- How</a:t>
            </a:r>
          </a:p>
          <a:p>
            <a:pPr marL="457200" indent="-457200">
              <a:lnSpc>
                <a:spcPct val="80000"/>
              </a:lnSpc>
              <a:buFontTx/>
              <a:buNone/>
              <a:tabLst>
                <a:tab pos="914400" algn="l"/>
                <a:tab pos="4230688" algn="l"/>
              </a:tabLst>
            </a:pPr>
            <a:r>
              <a:rPr lang="en-US" sz="2800" dirty="0" smtClean="0">
                <a:latin typeface="Bookman Old Style" pitchFamily="18" charset="0"/>
              </a:rPr>
              <a:t>		-- Where	-- Who</a:t>
            </a:r>
          </a:p>
          <a:p>
            <a:pPr marL="457200" indent="-457200">
              <a:lnSpc>
                <a:spcPct val="80000"/>
              </a:lnSpc>
              <a:buFontTx/>
              <a:buNone/>
              <a:tabLst>
                <a:tab pos="914400" algn="l"/>
                <a:tab pos="4230688" algn="l"/>
              </a:tabLst>
            </a:pPr>
            <a:r>
              <a:rPr lang="en-US" sz="2800" dirty="0" smtClean="0">
                <a:latin typeface="Bookman Old Style" pitchFamily="18" charset="0"/>
              </a:rPr>
              <a:t>		-- When  	-- Why</a:t>
            </a:r>
          </a:p>
          <a:p>
            <a:pPr marL="457200" indent="-457200">
              <a:lnSpc>
                <a:spcPct val="80000"/>
              </a:lnSpc>
              <a:buFontTx/>
              <a:buNone/>
              <a:tabLst>
                <a:tab pos="914400" algn="l"/>
                <a:tab pos="4230688" algn="l"/>
              </a:tabLst>
            </a:pPr>
            <a:r>
              <a:rPr lang="en-US" sz="2800" dirty="0" smtClean="0">
                <a:solidFill>
                  <a:srgbClr val="FF3300"/>
                </a:solidFill>
                <a:latin typeface="Bookman Old Style" pitchFamily="18" charset="0"/>
              </a:rPr>
              <a:t>Six perspectives</a:t>
            </a:r>
          </a:p>
          <a:p>
            <a:pPr marL="457200" indent="-457200">
              <a:lnSpc>
                <a:spcPct val="80000"/>
              </a:lnSpc>
              <a:buFontTx/>
              <a:buNone/>
              <a:tabLst>
                <a:tab pos="914400" algn="l"/>
                <a:tab pos="4230688" algn="l"/>
              </a:tabLst>
            </a:pPr>
            <a:r>
              <a:rPr lang="en-US" sz="2800" dirty="0" smtClean="0">
                <a:latin typeface="Bookman Old Style" pitchFamily="18" charset="0"/>
              </a:rPr>
              <a:t>		-- Planner	-- Owner</a:t>
            </a:r>
          </a:p>
          <a:p>
            <a:pPr marL="457200" indent="-457200">
              <a:lnSpc>
                <a:spcPct val="80000"/>
              </a:lnSpc>
              <a:buFontTx/>
              <a:buNone/>
              <a:tabLst>
                <a:tab pos="914400" algn="l"/>
                <a:tab pos="4230688" algn="l"/>
              </a:tabLst>
            </a:pPr>
            <a:r>
              <a:rPr lang="en-US" sz="2800" dirty="0" smtClean="0">
                <a:latin typeface="Bookman Old Style" pitchFamily="18" charset="0"/>
              </a:rPr>
              <a:t>		-- Designer 	-- Builder </a:t>
            </a:r>
          </a:p>
          <a:p>
            <a:pPr marL="457200" indent="-457200">
              <a:lnSpc>
                <a:spcPct val="80000"/>
              </a:lnSpc>
              <a:buFontTx/>
              <a:buNone/>
              <a:tabLst>
                <a:tab pos="914400" algn="l"/>
                <a:tab pos="4230688" algn="l"/>
              </a:tabLst>
            </a:pPr>
            <a:r>
              <a:rPr lang="en-US" sz="2800" dirty="0" smtClean="0">
                <a:latin typeface="Bookman Old Style" pitchFamily="18" charset="0"/>
              </a:rPr>
              <a:t>		-- Subcontractor	-- User</a:t>
            </a:r>
          </a:p>
          <a:p>
            <a:pPr marL="457200" indent="-457200">
              <a:lnSpc>
                <a:spcPct val="80000"/>
              </a:lnSpc>
              <a:buFontTx/>
              <a:buNone/>
              <a:tabLst>
                <a:tab pos="914400" algn="l"/>
                <a:tab pos="4230688" algn="l"/>
              </a:tabLst>
            </a:pPr>
            <a:endParaRPr lang="en-US" sz="1800" dirty="0" smtClean="0">
              <a:latin typeface="Bookman Old Style" pitchFamily="18" charset="0"/>
            </a:endParaRPr>
          </a:p>
        </p:txBody>
      </p:sp>
    </p:spTree>
    <p:extLst>
      <p:ext uri="{BB962C8B-B14F-4D97-AF65-F5344CB8AC3E}">
        <p14:creationId xmlns:p14="http://schemas.microsoft.com/office/powerpoint/2010/main" val="2375822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p:cNvSpPr>
            <a:spLocks noGrp="1"/>
          </p:cNvSpPr>
          <p:nvPr>
            <p:ph type="ftr" sz="quarter" idx="11"/>
          </p:nvPr>
        </p:nvSpPr>
        <p:spPr>
          <a:xfrm>
            <a:off x="2376488" y="6005513"/>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 R.A. Navarro  </a:t>
            </a:r>
          </a:p>
        </p:txBody>
      </p:sp>
      <p:grpSp>
        <p:nvGrpSpPr>
          <p:cNvPr id="3" name="Group 4"/>
          <p:cNvGrpSpPr>
            <a:grpSpLocks/>
          </p:cNvGrpSpPr>
          <p:nvPr/>
        </p:nvGrpSpPr>
        <p:grpSpPr bwMode="auto">
          <a:xfrm>
            <a:off x="1293813" y="1284288"/>
            <a:ext cx="6780212" cy="4956175"/>
            <a:chOff x="768" y="624"/>
            <a:chExt cx="4224" cy="3072"/>
          </a:xfrm>
        </p:grpSpPr>
        <p:sp>
          <p:nvSpPr>
            <p:cNvPr id="4" name="Rectangle 5"/>
            <p:cNvSpPr>
              <a:spLocks noChangeArrowheads="1"/>
            </p:cNvSpPr>
            <p:nvPr/>
          </p:nvSpPr>
          <p:spPr bwMode="auto">
            <a:xfrm>
              <a:off x="768" y="624"/>
              <a:ext cx="4224" cy="3072"/>
            </a:xfrm>
            <a:prstGeom prst="rect">
              <a:avLst/>
            </a:prstGeom>
            <a:solidFill>
              <a:srgbClr val="FFFFCC"/>
            </a:solidFill>
            <a:ln w="12700">
              <a:solidFill>
                <a:schemeClr val="tx1"/>
              </a:solidFill>
              <a:miter lim="800000"/>
              <a:headEnd/>
              <a:tailEnd/>
            </a:ln>
          </p:spPr>
          <p:txBody>
            <a:bodyPr wrap="none" anchor="ctr"/>
            <a:lstStyle/>
            <a:p>
              <a:endParaRPr lang="en-US" dirty="0"/>
            </a:p>
          </p:txBody>
        </p:sp>
        <p:graphicFrame>
          <p:nvGraphicFramePr>
            <p:cNvPr id="5" name="Object 6"/>
            <p:cNvGraphicFramePr>
              <a:graphicFrameLocks noChangeAspect="1"/>
            </p:cNvGraphicFramePr>
            <p:nvPr/>
          </p:nvGraphicFramePr>
          <p:xfrm>
            <a:off x="774" y="653"/>
            <a:ext cx="4167" cy="3015"/>
          </p:xfrm>
          <a:graphic>
            <a:graphicData uri="http://schemas.openxmlformats.org/presentationml/2006/ole">
              <mc:AlternateContent xmlns:mc="http://schemas.openxmlformats.org/markup-compatibility/2006">
                <mc:Choice xmlns:v="urn:schemas-microsoft-com:vml" Requires="v">
                  <p:oleObj spid="_x0000_s3080" name="VISIO" r:id="rId3" imgW="6610762" imgH="4794134" progId="Visio.Drawing.6">
                    <p:embed/>
                  </p:oleObj>
                </mc:Choice>
                <mc:Fallback>
                  <p:oleObj name="VISIO" r:id="rId3" imgW="6610762" imgH="4794134"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 y="653"/>
                          <a:ext cx="4167" cy="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 name="TextBox 7"/>
          <p:cNvSpPr txBox="1">
            <a:spLocks noChangeArrowheads="1"/>
          </p:cNvSpPr>
          <p:nvPr/>
        </p:nvSpPr>
        <p:spPr bwMode="auto">
          <a:xfrm>
            <a:off x="1216026" y="360363"/>
            <a:ext cx="660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a:latin typeface="Bookman Old Style" pitchFamily="18" charset="0"/>
              </a:rPr>
              <a:t>Zachman Framework, </a:t>
            </a:r>
            <a:r>
              <a:rPr lang="en-US" sz="3600" dirty="0" smtClean="0">
                <a:latin typeface="Bookman Old Style" pitchFamily="18" charset="0"/>
              </a:rPr>
              <a:t>Cont. </a:t>
            </a:r>
            <a:endParaRPr lang="en-US" sz="3600" dirty="0">
              <a:latin typeface="Bookman Old Style" pitchFamily="18" charset="0"/>
            </a:endParaRPr>
          </a:p>
        </p:txBody>
      </p:sp>
    </p:spTree>
    <p:extLst>
      <p:ext uri="{BB962C8B-B14F-4D97-AF65-F5344CB8AC3E}">
        <p14:creationId xmlns:p14="http://schemas.microsoft.com/office/powerpoint/2010/main" val="3731572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Rules</a:t>
            </a:r>
            <a:endParaRPr lang="en-US" dirty="0"/>
          </a:p>
        </p:txBody>
      </p:sp>
      <p:sp>
        <p:nvSpPr>
          <p:cNvPr id="3" name="Content Placeholder 2"/>
          <p:cNvSpPr>
            <a:spLocks noGrp="1"/>
          </p:cNvSpPr>
          <p:nvPr>
            <p:ph idx="1"/>
          </p:nvPr>
        </p:nvSpPr>
        <p:spPr>
          <a:xfrm>
            <a:off x="457200" y="1371600"/>
            <a:ext cx="8229600" cy="5029200"/>
          </a:xfrm>
        </p:spPr>
        <p:txBody>
          <a:bodyPr>
            <a:normAutofit fontScale="85000" lnSpcReduction="20000"/>
          </a:bodyPr>
          <a:lstStyle/>
          <a:p>
            <a:r>
              <a:rPr lang="en-US" dirty="0"/>
              <a:t>A </a:t>
            </a:r>
            <a:r>
              <a:rPr lang="en-US" b="1" dirty="0"/>
              <a:t>business rule</a:t>
            </a:r>
            <a:r>
              <a:rPr lang="en-US" dirty="0"/>
              <a:t> is a rule of a business, company, or corporation. It is a rule that defines or constrains some aspect </a:t>
            </a:r>
            <a:r>
              <a:rPr lang="en-US" dirty="0" smtClean="0"/>
              <a:t>of business and </a:t>
            </a:r>
            <a:r>
              <a:rPr lang="en-US" dirty="0"/>
              <a:t>always resolves to either true or false. Business rules are intended to assert business structure or to control or influence the behavior of the </a:t>
            </a:r>
            <a:r>
              <a:rPr lang="en-US" dirty="0" smtClean="0"/>
              <a:t>business.</a:t>
            </a:r>
            <a:r>
              <a:rPr lang="en-US" dirty="0"/>
              <a:t> Business rules describe the operations, definitions and constraints that apply to an organization. Business rules can apply to people, processes, corporate behavior and computing systems in an organization, and are put in place to help the organization achieve its goals</a:t>
            </a:r>
            <a:r>
              <a:rPr lang="en-US" dirty="0" smtClean="0"/>
              <a:t>.</a:t>
            </a:r>
          </a:p>
          <a:p>
            <a:pPr marL="457200" lvl="1" indent="0" algn="r">
              <a:buNone/>
            </a:pPr>
            <a:r>
              <a:rPr lang="en-US" dirty="0" smtClean="0"/>
              <a:t>Wikipedia.net</a:t>
            </a:r>
            <a:endParaRPr lang="en-US" dirty="0"/>
          </a:p>
        </p:txBody>
      </p:sp>
    </p:spTree>
    <p:extLst>
      <p:ext uri="{BB962C8B-B14F-4D97-AF65-F5344CB8AC3E}">
        <p14:creationId xmlns:p14="http://schemas.microsoft.com/office/powerpoint/2010/main" val="1816587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Rules, Cont.</a:t>
            </a:r>
            <a:endParaRPr lang="en-US" dirty="0"/>
          </a:p>
        </p:txBody>
      </p:sp>
      <p:sp>
        <p:nvSpPr>
          <p:cNvPr id="3" name="Content Placeholder 2"/>
          <p:cNvSpPr>
            <a:spLocks noGrp="1"/>
          </p:cNvSpPr>
          <p:nvPr>
            <p:ph idx="1"/>
          </p:nvPr>
        </p:nvSpPr>
        <p:spPr/>
        <p:txBody>
          <a:bodyPr>
            <a:normAutofit/>
          </a:bodyPr>
          <a:lstStyle/>
          <a:p>
            <a:r>
              <a:rPr lang="en-US" dirty="0"/>
              <a:t>For example a business rule might state that </a:t>
            </a:r>
            <a:r>
              <a:rPr lang="en-US" i="1" dirty="0"/>
              <a:t>no credit check is to be performed on return customers</a:t>
            </a:r>
            <a:r>
              <a:rPr lang="en-US" dirty="0"/>
              <a:t>. </a:t>
            </a:r>
            <a:endParaRPr lang="en-US" dirty="0" smtClean="0"/>
          </a:p>
          <a:p>
            <a:pPr lvl="1"/>
            <a:r>
              <a:rPr lang="en-US" dirty="0" smtClean="0"/>
              <a:t>Other </a:t>
            </a:r>
            <a:r>
              <a:rPr lang="en-US" dirty="0"/>
              <a:t>examples of business rules include requiring a rental agent to disallow a rental tenant if their credit rating is too low, or requiring company agents to use a list of preferred suppliers and supply schedules.</a:t>
            </a:r>
          </a:p>
          <a:p>
            <a:endParaRPr lang="en-US" dirty="0"/>
          </a:p>
          <a:p>
            <a:endParaRPr lang="en-US" dirty="0"/>
          </a:p>
        </p:txBody>
      </p:sp>
    </p:spTree>
    <p:extLst>
      <p:ext uri="{BB962C8B-B14F-4D97-AF65-F5344CB8AC3E}">
        <p14:creationId xmlns:p14="http://schemas.microsoft.com/office/powerpoint/2010/main" val="453225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Rules, Cont.</a:t>
            </a:r>
            <a:endParaRPr lang="en-US" dirty="0"/>
          </a:p>
        </p:txBody>
      </p:sp>
      <p:sp>
        <p:nvSpPr>
          <p:cNvPr id="3" name="Content Placeholder 2"/>
          <p:cNvSpPr>
            <a:spLocks noGrp="1"/>
          </p:cNvSpPr>
          <p:nvPr>
            <p:ph idx="1"/>
          </p:nvPr>
        </p:nvSpPr>
        <p:spPr>
          <a:xfrm>
            <a:off x="381000" y="1447800"/>
            <a:ext cx="8229600" cy="5029200"/>
          </a:xfrm>
        </p:spPr>
        <p:txBody>
          <a:bodyPr>
            <a:normAutofit fontScale="70000" lnSpcReduction="20000"/>
          </a:bodyPr>
          <a:lstStyle/>
          <a:p>
            <a:r>
              <a:rPr lang="en-US" dirty="0"/>
              <a:t>A business rule is a statement that defines or constrains some aspect of the business. It is intended to assert business structure or to control or influence the behavior of the business. The business rules that concern the project are atomic -- that is, they cannot be broken down further.</a:t>
            </a:r>
          </a:p>
          <a:p>
            <a:r>
              <a:rPr lang="en-US" dirty="0"/>
              <a:t>For our purposes, this may be viewed from two perspectives. From the business ('Zachman row-2') perspective, it pertains to any of the constraints that apply to the behavior of people in the enterprise, from restrictions on smoking to procedures for filling out a purchase order. From the information system ('Zachman row-3') perspective, it pertains to the facts that are recorded as data and constraints on changes to the values of those facts. That is, the concern is what data may, or may not, be recorded in the information system</a:t>
            </a:r>
            <a:r>
              <a:rPr lang="en-US" dirty="0" smtClean="0"/>
              <a:t>.</a:t>
            </a:r>
          </a:p>
          <a:p>
            <a:pPr algn="r"/>
            <a:r>
              <a:rPr lang="en-US" dirty="0" smtClean="0"/>
              <a:t>Businessrulesgroup.com</a:t>
            </a:r>
            <a:endParaRPr lang="en-US" dirty="0"/>
          </a:p>
        </p:txBody>
      </p:sp>
    </p:spTree>
    <p:extLst>
      <p:ext uri="{BB962C8B-B14F-4D97-AF65-F5344CB8AC3E}">
        <p14:creationId xmlns:p14="http://schemas.microsoft.com/office/powerpoint/2010/main" val="1845903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Looking Forward</a:t>
            </a:r>
            <a:endParaRPr lang="en-US" dirty="0">
              <a:latin typeface="Bookman Old Style" pitchFamily="18" charset="0"/>
            </a:endParaRPr>
          </a:p>
        </p:txBody>
      </p:sp>
      <p:sp>
        <p:nvSpPr>
          <p:cNvPr id="3" name="Content Placeholder 2"/>
          <p:cNvSpPr>
            <a:spLocks noGrp="1"/>
          </p:cNvSpPr>
          <p:nvPr>
            <p:ph idx="1"/>
          </p:nvPr>
        </p:nvSpPr>
        <p:spPr/>
        <p:txBody>
          <a:bodyPr/>
          <a:lstStyle/>
          <a:p>
            <a:pPr marL="0" indent="0">
              <a:buNone/>
            </a:pPr>
            <a:r>
              <a:rPr lang="en-US" dirty="0">
                <a:latin typeface="Bookman Old Style" pitchFamily="18" charset="0"/>
              </a:rPr>
              <a:t>Identify the business rules associated with circulation at the UMSL library. </a:t>
            </a:r>
            <a:endParaRPr lang="en-US" dirty="0" smtClean="0">
              <a:latin typeface="Bookman Old Style" pitchFamily="18" charset="0"/>
            </a:endParaRPr>
          </a:p>
          <a:p>
            <a:pPr lvl="1">
              <a:buFont typeface="Wingdings" pitchFamily="2" charset="2"/>
              <a:buChar char="Ø"/>
            </a:pPr>
            <a:r>
              <a:rPr lang="en-US" dirty="0" smtClean="0">
                <a:latin typeface="Bookman Old Style" pitchFamily="18" charset="0"/>
              </a:rPr>
              <a:t>DUE</a:t>
            </a:r>
            <a:r>
              <a:rPr lang="en-US" dirty="0">
                <a:latin typeface="Bookman Old Style" pitchFamily="18" charset="0"/>
              </a:rPr>
              <a:t>: January 30. </a:t>
            </a:r>
            <a:endParaRPr lang="en-US" dirty="0" smtClean="0">
              <a:latin typeface="Bookman Old Style" pitchFamily="18" charset="0"/>
            </a:endParaRPr>
          </a:p>
        </p:txBody>
      </p:sp>
    </p:spTree>
    <p:extLst>
      <p:ext uri="{BB962C8B-B14F-4D97-AF65-F5344CB8AC3E}">
        <p14:creationId xmlns:p14="http://schemas.microsoft.com/office/powerpoint/2010/main" val="2638347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 </a:t>
            </a:r>
            <a:endParaRPr lang="en-US" dirty="0"/>
          </a:p>
        </p:txBody>
      </p:sp>
      <p:sp>
        <p:nvSpPr>
          <p:cNvPr id="3" name="Content Placeholder 2"/>
          <p:cNvSpPr>
            <a:spLocks noGrp="1"/>
          </p:cNvSpPr>
          <p:nvPr>
            <p:ph idx="1"/>
          </p:nvPr>
        </p:nvSpPr>
        <p:spPr/>
        <p:txBody>
          <a:bodyPr/>
          <a:lstStyle/>
          <a:p>
            <a:pPr marL="0" indent="0">
              <a:buNone/>
            </a:pPr>
            <a:r>
              <a:rPr lang="en-US" dirty="0">
                <a:latin typeface="Bookman Old Style" pitchFamily="18" charset="0"/>
              </a:rPr>
              <a:t>Do something creative. Document it. </a:t>
            </a:r>
            <a:endParaRPr lang="en-US" dirty="0" smtClean="0">
              <a:latin typeface="Bookman Old Style" pitchFamily="18" charset="0"/>
            </a:endParaRPr>
          </a:p>
          <a:p>
            <a:pPr marL="857250" lvl="1" indent="-457200">
              <a:buFont typeface="Wingdings" pitchFamily="2" charset="2"/>
              <a:buChar char="Ø"/>
            </a:pPr>
            <a:r>
              <a:rPr lang="en-US" dirty="0" smtClean="0">
                <a:latin typeface="Bookman Old Style" pitchFamily="18" charset="0"/>
              </a:rPr>
              <a:t>DUE</a:t>
            </a:r>
            <a:r>
              <a:rPr lang="en-US" dirty="0">
                <a:latin typeface="Bookman Old Style" pitchFamily="18" charset="0"/>
              </a:rPr>
              <a:t>: February 4.</a:t>
            </a:r>
          </a:p>
          <a:p>
            <a:endParaRPr lang="en-US" dirty="0"/>
          </a:p>
        </p:txBody>
      </p:sp>
    </p:spTree>
    <p:extLst>
      <p:ext uri="{BB962C8B-B14F-4D97-AF65-F5344CB8AC3E}">
        <p14:creationId xmlns:p14="http://schemas.microsoft.com/office/powerpoint/2010/main" val="2491521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Bookman Old Style" pitchFamily="18" charset="0"/>
              </a:rPr>
              <a:t>Write </a:t>
            </a:r>
            <a:r>
              <a:rPr lang="en-US" dirty="0">
                <a:latin typeface="Bookman Old Style" pitchFamily="18" charset="0"/>
              </a:rPr>
              <a:t>about your thoughts on not-for-profit organizations. In particular, you need to reflect on why not-for-profit organizations exist, what different kinds there are, and their role society. Finally, discuss any volunteer work you have done for any kind of not- for-profit organization. </a:t>
            </a:r>
            <a:endParaRPr lang="en-US" dirty="0" smtClean="0">
              <a:latin typeface="Bookman Old Style" pitchFamily="18" charset="0"/>
            </a:endParaRPr>
          </a:p>
          <a:p>
            <a:pPr marL="857250" lvl="1" indent="-457200">
              <a:buFont typeface="Wingdings" pitchFamily="2" charset="2"/>
              <a:buChar char="Ø"/>
            </a:pPr>
            <a:r>
              <a:rPr lang="en-US" dirty="0" smtClean="0">
                <a:latin typeface="Bookman Old Style" pitchFamily="18" charset="0"/>
              </a:rPr>
              <a:t>DUE</a:t>
            </a:r>
            <a:r>
              <a:rPr lang="en-US" dirty="0">
                <a:latin typeface="Bookman Old Style" pitchFamily="18" charset="0"/>
              </a:rPr>
              <a:t>: February 20. </a:t>
            </a:r>
          </a:p>
        </p:txBody>
      </p:sp>
    </p:spTree>
    <p:extLst>
      <p:ext uri="{BB962C8B-B14F-4D97-AF65-F5344CB8AC3E}">
        <p14:creationId xmlns:p14="http://schemas.microsoft.com/office/powerpoint/2010/main" val="328011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Analysis and Design</a:t>
            </a:r>
          </a:p>
        </p:txBody>
      </p:sp>
      <p:sp>
        <p:nvSpPr>
          <p:cNvPr id="3" name="Content Placeholder 2"/>
          <p:cNvSpPr>
            <a:spLocks noGrp="1"/>
          </p:cNvSpPr>
          <p:nvPr>
            <p:ph idx="1"/>
          </p:nvPr>
        </p:nvSpPr>
        <p:spPr/>
        <p:txBody>
          <a:bodyPr>
            <a:normAutofit fontScale="85000" lnSpcReduction="20000"/>
          </a:bodyPr>
          <a:lstStyle/>
          <a:p>
            <a:r>
              <a:rPr lang="en-US" dirty="0" smtClean="0"/>
              <a:t>Five </a:t>
            </a:r>
            <a:r>
              <a:rPr lang="en-US" dirty="0"/>
              <a:t>fundamental, separable, yet  </a:t>
            </a:r>
            <a:r>
              <a:rPr lang="en-US" dirty="0" smtClean="0"/>
              <a:t>interrelated elements</a:t>
            </a:r>
            <a:endParaRPr lang="en-US" dirty="0"/>
          </a:p>
          <a:p>
            <a:r>
              <a:rPr lang="en-US" dirty="0"/>
              <a:t> </a:t>
            </a:r>
          </a:p>
          <a:p>
            <a:pPr lvl="1"/>
            <a:r>
              <a:rPr lang="en-US" dirty="0"/>
              <a:t>Planning … including requirements elicitation</a:t>
            </a:r>
          </a:p>
          <a:p>
            <a:pPr lvl="1"/>
            <a:r>
              <a:rPr lang="en-US" dirty="0"/>
              <a:t>Analysis</a:t>
            </a:r>
          </a:p>
          <a:p>
            <a:pPr lvl="1"/>
            <a:r>
              <a:rPr lang="en-US" dirty="0"/>
              <a:t>Design (including logical design and physical design ( or preliminary design and detailed design)</a:t>
            </a:r>
          </a:p>
          <a:p>
            <a:pPr lvl="1"/>
            <a:r>
              <a:rPr lang="en-US" dirty="0"/>
              <a:t>Implementation … which includes coding, test, and deployment</a:t>
            </a:r>
          </a:p>
          <a:p>
            <a:pPr lvl="1"/>
            <a:r>
              <a:rPr lang="en-US" dirty="0"/>
              <a:t>And </a:t>
            </a:r>
          </a:p>
          <a:p>
            <a:pPr lvl="1"/>
            <a:r>
              <a:rPr lang="en-US" dirty="0"/>
              <a:t>Maintenance</a:t>
            </a:r>
          </a:p>
          <a:p>
            <a:endParaRPr lang="en-US" dirty="0"/>
          </a:p>
        </p:txBody>
      </p:sp>
    </p:spTree>
    <p:extLst>
      <p:ext uri="{BB962C8B-B14F-4D97-AF65-F5344CB8AC3E}">
        <p14:creationId xmlns:p14="http://schemas.microsoft.com/office/powerpoint/2010/main" val="34978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Analysis and Design</a:t>
            </a:r>
          </a:p>
        </p:txBody>
      </p:sp>
      <p:sp>
        <p:nvSpPr>
          <p:cNvPr id="3" name="Content Placeholder 2"/>
          <p:cNvSpPr>
            <a:spLocks noGrp="1"/>
          </p:cNvSpPr>
          <p:nvPr>
            <p:ph idx="1"/>
          </p:nvPr>
        </p:nvSpPr>
        <p:spPr/>
        <p:txBody>
          <a:bodyPr/>
          <a:lstStyle/>
          <a:p>
            <a:pPr lvl="0"/>
            <a:r>
              <a:rPr lang="en-US" i="1" dirty="0"/>
              <a:t>The waterfall model </a:t>
            </a:r>
            <a:r>
              <a:rPr lang="en-US" dirty="0"/>
              <a:t>… a sequential process where one phase is completed before the next is started …</a:t>
            </a:r>
            <a:endParaRPr lang="en-US" sz="2000" dirty="0"/>
          </a:p>
          <a:p>
            <a:pPr lvl="1"/>
            <a:r>
              <a:rPr lang="en-US" dirty="0"/>
              <a:t>There is significant formalism to this model</a:t>
            </a:r>
            <a:endParaRPr lang="en-US" sz="1800" dirty="0"/>
          </a:p>
          <a:p>
            <a:pPr lvl="1"/>
            <a:r>
              <a:rPr lang="en-US" dirty="0"/>
              <a:t>There is little actual use of this model in today’s Information Systems world</a:t>
            </a:r>
            <a:endParaRPr lang="en-US" sz="1800" dirty="0"/>
          </a:p>
          <a:p>
            <a:endParaRPr lang="en-US" dirty="0"/>
          </a:p>
        </p:txBody>
      </p:sp>
    </p:spTree>
    <p:extLst>
      <p:ext uri="{BB962C8B-B14F-4D97-AF65-F5344CB8AC3E}">
        <p14:creationId xmlns:p14="http://schemas.microsoft.com/office/powerpoint/2010/main" val="21528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Analysis and Design</a:t>
            </a:r>
          </a:p>
        </p:txBody>
      </p:sp>
      <p:sp>
        <p:nvSpPr>
          <p:cNvPr id="3" name="Content Placeholder 2"/>
          <p:cNvSpPr>
            <a:spLocks noGrp="1"/>
          </p:cNvSpPr>
          <p:nvPr>
            <p:ph idx="1"/>
          </p:nvPr>
        </p:nvSpPr>
        <p:spPr/>
        <p:txBody>
          <a:bodyPr/>
          <a:lstStyle/>
          <a:p>
            <a:pPr lvl="0"/>
            <a:r>
              <a:rPr lang="en-US" i="1" dirty="0"/>
              <a:t>The spiral model </a:t>
            </a:r>
            <a:r>
              <a:rPr lang="en-US" dirty="0"/>
              <a:t>… analyze a little, design a little , code a little, implement a little … effectively a piecewise development of requirements and systems … ideal where requirements are not fully understood and must be ‘discovered’</a:t>
            </a:r>
          </a:p>
          <a:p>
            <a:endParaRPr lang="en-US" dirty="0"/>
          </a:p>
        </p:txBody>
      </p:sp>
    </p:spTree>
    <p:extLst>
      <p:ext uri="{BB962C8B-B14F-4D97-AF65-F5344CB8AC3E}">
        <p14:creationId xmlns:p14="http://schemas.microsoft.com/office/powerpoint/2010/main" val="118034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Analysis and Design</a:t>
            </a:r>
          </a:p>
        </p:txBody>
      </p:sp>
      <p:sp>
        <p:nvSpPr>
          <p:cNvPr id="3" name="Content Placeholder 2"/>
          <p:cNvSpPr>
            <a:spLocks noGrp="1"/>
          </p:cNvSpPr>
          <p:nvPr>
            <p:ph idx="1"/>
          </p:nvPr>
        </p:nvSpPr>
        <p:spPr/>
        <p:txBody>
          <a:bodyPr/>
          <a:lstStyle/>
          <a:p>
            <a:pPr lvl="0"/>
            <a:r>
              <a:rPr lang="en-US" i="1" dirty="0"/>
              <a:t>Modern (aka Agile) </a:t>
            </a:r>
            <a:r>
              <a:rPr lang="en-US" i="1" dirty="0" smtClean="0"/>
              <a:t>methods</a:t>
            </a:r>
            <a:r>
              <a:rPr lang="en-US" dirty="0" smtClean="0"/>
              <a:t> … </a:t>
            </a:r>
            <a:r>
              <a:rPr lang="en-US" dirty="0"/>
              <a:t>including RAD, JAD, and ExtremeProgramming are all alternate life cycles with their own characteristics, strengths, weaknesses.</a:t>
            </a:r>
          </a:p>
          <a:p>
            <a:endParaRPr lang="en-US" dirty="0"/>
          </a:p>
        </p:txBody>
      </p:sp>
    </p:spTree>
    <p:extLst>
      <p:ext uri="{BB962C8B-B14F-4D97-AF65-F5344CB8AC3E}">
        <p14:creationId xmlns:p14="http://schemas.microsoft.com/office/powerpoint/2010/main" val="62302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Analysis and Design</a:t>
            </a:r>
          </a:p>
        </p:txBody>
      </p:sp>
      <p:sp>
        <p:nvSpPr>
          <p:cNvPr id="3" name="Content Placeholder 2"/>
          <p:cNvSpPr>
            <a:spLocks noGrp="1"/>
          </p:cNvSpPr>
          <p:nvPr>
            <p:ph idx="1"/>
          </p:nvPr>
        </p:nvSpPr>
        <p:spPr/>
        <p:txBody>
          <a:bodyPr/>
          <a:lstStyle/>
          <a:p>
            <a:pPr lvl="0"/>
            <a:r>
              <a:rPr lang="en-US" i="1" dirty="0"/>
              <a:t>Structured Methods </a:t>
            </a:r>
            <a:r>
              <a:rPr lang="en-US" dirty="0"/>
              <a:t>… pioneered by Gane and Sarson and Yourdan and DeMarco are model driven methodologies</a:t>
            </a:r>
          </a:p>
          <a:p>
            <a:endParaRPr lang="en-US" dirty="0"/>
          </a:p>
        </p:txBody>
      </p:sp>
    </p:spTree>
    <p:extLst>
      <p:ext uri="{BB962C8B-B14F-4D97-AF65-F5344CB8AC3E}">
        <p14:creationId xmlns:p14="http://schemas.microsoft.com/office/powerpoint/2010/main" val="374863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Analysis and Design</a:t>
            </a:r>
          </a:p>
        </p:txBody>
      </p:sp>
      <p:sp>
        <p:nvSpPr>
          <p:cNvPr id="3" name="Content Placeholder 2"/>
          <p:cNvSpPr>
            <a:spLocks noGrp="1"/>
          </p:cNvSpPr>
          <p:nvPr>
            <p:ph idx="1"/>
          </p:nvPr>
        </p:nvSpPr>
        <p:spPr/>
        <p:txBody>
          <a:bodyPr/>
          <a:lstStyle/>
          <a:p>
            <a:pPr lvl="0"/>
            <a:r>
              <a:rPr lang="en-US" i="1" dirty="0"/>
              <a:t>Object Oriented Methods </a:t>
            </a:r>
            <a:r>
              <a:rPr lang="en-US" dirty="0" smtClean="0"/>
              <a:t>… </a:t>
            </a:r>
            <a:r>
              <a:rPr lang="en-US" dirty="0"/>
              <a:t>designed based on the  notion that the world can be represented by a series of objects, such as data, actions, entities, etc.</a:t>
            </a:r>
          </a:p>
          <a:p>
            <a:endParaRPr lang="en-US" dirty="0"/>
          </a:p>
        </p:txBody>
      </p:sp>
    </p:spTree>
    <p:extLst>
      <p:ext uri="{BB962C8B-B14F-4D97-AF65-F5344CB8AC3E}">
        <p14:creationId xmlns:p14="http://schemas.microsoft.com/office/powerpoint/2010/main" val="260639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2008</Words>
  <Application>Microsoft Office PowerPoint</Application>
  <PresentationFormat>On-screen Show (4:3)</PresentationFormat>
  <Paragraphs>127</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VISIO</vt:lpstr>
      <vt:lpstr>Systems Analysis</vt:lpstr>
      <vt:lpstr> Information Systems Analysis</vt:lpstr>
      <vt:lpstr>Systems Analysis and Design</vt:lpstr>
      <vt:lpstr>Systems Analysis and Design</vt:lpstr>
      <vt:lpstr>Systems Analysis and Design</vt:lpstr>
      <vt:lpstr>Systems Analysis and Design</vt:lpstr>
      <vt:lpstr>Systems Analysis and Design</vt:lpstr>
      <vt:lpstr>Systems Analysis and Design</vt:lpstr>
      <vt:lpstr>Systems Analysis and Design</vt:lpstr>
      <vt:lpstr>Systems Analysis … What is It?</vt:lpstr>
      <vt:lpstr>Systems Analysis … A Definition </vt:lpstr>
      <vt:lpstr>Systems Analysis … But, What is a System?</vt:lpstr>
      <vt:lpstr>Systems and Systems Analysis</vt:lpstr>
      <vt:lpstr>PowerPoint Presentation</vt:lpstr>
      <vt:lpstr>PowerPoint Presentation</vt:lpstr>
      <vt:lpstr>Systems and Systems Analysis</vt:lpstr>
      <vt:lpstr>Systems and Systems Analysis</vt:lpstr>
      <vt:lpstr>Systems and Systems Analysis</vt:lpstr>
      <vt:lpstr>PowerPoint Presentation</vt:lpstr>
      <vt:lpstr>PowerPoint Presentation</vt:lpstr>
      <vt:lpstr>PowerPoint Presentation</vt:lpstr>
      <vt:lpstr>PowerPoint Presentation</vt:lpstr>
      <vt:lpstr>PowerPoint Presentation</vt:lpstr>
      <vt:lpstr>PowerPoint Presentation</vt:lpstr>
      <vt:lpstr>Some Systems Analysis Fables</vt:lpstr>
      <vt:lpstr>Some Systems Analysis Fables</vt:lpstr>
      <vt:lpstr>Some Systems Analysis Fables</vt:lpstr>
      <vt:lpstr>PowerPoint Presentation</vt:lpstr>
      <vt:lpstr>PowerPoint Presentation</vt:lpstr>
      <vt:lpstr>PowerPoint Presentation</vt:lpstr>
      <vt:lpstr>PowerPoint Presentation</vt:lpstr>
      <vt:lpstr>PowerPoint Presentation</vt:lpstr>
      <vt:lpstr>PowerPoint Presentation</vt:lpstr>
      <vt:lpstr>Business Rules</vt:lpstr>
      <vt:lpstr>Business Rules, Cont.</vt:lpstr>
      <vt:lpstr>Business Rules, Cont.</vt:lpstr>
      <vt:lpstr>Looking Forward</vt:lpstr>
      <vt:lpstr>Looking Forward </vt:lpstr>
      <vt:lpstr>Looking Forward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InfoSys 3810</dc:title>
  <dc:creator>Dick</dc:creator>
  <cp:lastModifiedBy>Navarro, Richard</cp:lastModifiedBy>
  <cp:revision>16</cp:revision>
  <dcterms:created xsi:type="dcterms:W3CDTF">2013-01-25T19:45:55Z</dcterms:created>
  <dcterms:modified xsi:type="dcterms:W3CDTF">2013-02-06T20:19:20Z</dcterms:modified>
</cp:coreProperties>
</file>